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0"/>
  </p:notesMasterIdLst>
  <p:sldIdLst>
    <p:sldId id="256" r:id="rId2"/>
    <p:sldId id="263" r:id="rId3"/>
    <p:sldId id="349" r:id="rId4"/>
    <p:sldId id="348" r:id="rId5"/>
    <p:sldId id="277" r:id="rId6"/>
    <p:sldId id="281" r:id="rId7"/>
    <p:sldId id="292" r:id="rId8"/>
    <p:sldId id="280" r:id="rId9"/>
    <p:sldId id="293" r:id="rId10"/>
    <p:sldId id="333" r:id="rId11"/>
    <p:sldId id="315" r:id="rId12"/>
    <p:sldId id="355" r:id="rId13"/>
    <p:sldId id="332" r:id="rId14"/>
    <p:sldId id="334" r:id="rId15"/>
    <p:sldId id="384" r:id="rId16"/>
    <p:sldId id="380" r:id="rId17"/>
    <p:sldId id="335" r:id="rId18"/>
    <p:sldId id="336" r:id="rId19"/>
    <p:sldId id="337" r:id="rId20"/>
    <p:sldId id="359" r:id="rId21"/>
    <p:sldId id="341" r:id="rId22"/>
    <p:sldId id="351" r:id="rId23"/>
    <p:sldId id="352" r:id="rId24"/>
    <p:sldId id="376" r:id="rId25"/>
    <p:sldId id="377" r:id="rId26"/>
    <p:sldId id="283" r:id="rId27"/>
    <p:sldId id="356" r:id="rId28"/>
    <p:sldId id="284" r:id="rId29"/>
  </p:sldIdLst>
  <p:sldSz cx="9144000" cy="6858000" type="screen4x3"/>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80" autoAdjust="0"/>
  </p:normalViewPr>
  <p:slideViewPr>
    <p:cSldViewPr snapToGrid="0">
      <p:cViewPr varScale="1">
        <p:scale>
          <a:sx n="123" d="100"/>
          <a:sy n="123" d="100"/>
        </p:scale>
        <p:origin x="426" y="108"/>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51" d="100"/>
          <a:sy n="51" d="100"/>
        </p:scale>
        <p:origin x="2624"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9E2-44BA-922E-A8EF85C0D864}"/>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9E2-44BA-922E-A8EF85C0D864}"/>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9E2-44BA-922E-A8EF85C0D864}"/>
            </c:ext>
          </c:extLst>
        </c:ser>
        <c:dLbls>
          <c:showLegendKey val="0"/>
          <c:showVal val="0"/>
          <c:showCatName val="0"/>
          <c:showSerName val="0"/>
          <c:showPercent val="0"/>
          <c:showBubbleSize val="0"/>
        </c:dLbls>
        <c:gapWidth val="150"/>
        <c:shape val="box"/>
        <c:axId val="416566048"/>
        <c:axId val="28760736"/>
        <c:axId val="415868936"/>
      </c:bar3DChart>
      <c:catAx>
        <c:axId val="416566048"/>
        <c:scaling>
          <c:orientation val="minMax"/>
        </c:scaling>
        <c:delete val="0"/>
        <c:axPos val="b"/>
        <c:numFmt formatCode="General" sourceLinked="1"/>
        <c:majorTickMark val="out"/>
        <c:minorTickMark val="none"/>
        <c:tickLblPos val="nextTo"/>
        <c:crossAx val="28760736"/>
        <c:crosses val="autoZero"/>
        <c:auto val="1"/>
        <c:lblAlgn val="ctr"/>
        <c:lblOffset val="100"/>
        <c:noMultiLvlLbl val="0"/>
      </c:catAx>
      <c:valAx>
        <c:axId val="28760736"/>
        <c:scaling>
          <c:orientation val="minMax"/>
        </c:scaling>
        <c:delete val="0"/>
        <c:axPos val="l"/>
        <c:majorGridlines/>
        <c:numFmt formatCode="General" sourceLinked="1"/>
        <c:majorTickMark val="out"/>
        <c:minorTickMark val="none"/>
        <c:tickLblPos val="nextTo"/>
        <c:crossAx val="416566048"/>
        <c:crosses val="autoZero"/>
        <c:crossBetween val="between"/>
      </c:valAx>
      <c:serAx>
        <c:axId val="415868936"/>
        <c:scaling>
          <c:orientation val="minMax"/>
        </c:scaling>
        <c:delete val="0"/>
        <c:axPos val="b"/>
        <c:majorTickMark val="out"/>
        <c:minorTickMark val="none"/>
        <c:tickLblPos val="nextTo"/>
        <c:crossAx val="28760736"/>
        <c:crosses val="autoZero"/>
      </c:ser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4C94F-739D-416E-85F6-749864F7CA92}" type="datetimeFigureOut">
              <a:rPr lang="en-US" smtClean="0"/>
              <a:t>12/11/2018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8148B-D162-4DA3-A8CA-F67B89AA5F50}" type="slidenum">
              <a:rPr lang="en-US" smtClean="0"/>
              <a:t>‹#›</a:t>
            </a:fld>
            <a:endParaRPr lang="en-US"/>
          </a:p>
        </p:txBody>
      </p:sp>
    </p:spTree>
    <p:extLst>
      <p:ext uri="{BB962C8B-B14F-4D97-AF65-F5344CB8AC3E}">
        <p14:creationId xmlns:p14="http://schemas.microsoft.com/office/powerpoint/2010/main" val="291426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these the right logos?</a:t>
            </a:r>
          </a:p>
        </p:txBody>
      </p:sp>
      <p:sp>
        <p:nvSpPr>
          <p:cNvPr id="4" name="Slide Number Placeholder 3"/>
          <p:cNvSpPr>
            <a:spLocks noGrp="1"/>
          </p:cNvSpPr>
          <p:nvPr>
            <p:ph type="sldNum" sz="quarter" idx="10"/>
          </p:nvPr>
        </p:nvSpPr>
        <p:spPr/>
        <p:txBody>
          <a:bodyPr/>
          <a:lstStyle/>
          <a:p>
            <a:fld id="{0BC8148B-D162-4DA3-A8CA-F67B89AA5F50}" type="slidenum">
              <a:rPr lang="en-US" smtClean="0"/>
              <a:t>1</a:t>
            </a:fld>
            <a:endParaRPr lang="en-US"/>
          </a:p>
        </p:txBody>
      </p:sp>
    </p:spTree>
    <p:extLst>
      <p:ext uri="{BB962C8B-B14F-4D97-AF65-F5344CB8AC3E}">
        <p14:creationId xmlns:p14="http://schemas.microsoft.com/office/powerpoint/2010/main" val="316540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3"/>
              </a:solidFill>
              <a:latin typeface="+mn-lt"/>
            </a:endParaRP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10</a:t>
            </a:fld>
            <a:endParaRPr lang="en-US"/>
          </a:p>
        </p:txBody>
      </p:sp>
    </p:spTree>
    <p:extLst>
      <p:ext uri="{BB962C8B-B14F-4D97-AF65-F5344CB8AC3E}">
        <p14:creationId xmlns:p14="http://schemas.microsoft.com/office/powerpoint/2010/main" val="46669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extent of the info for the public workshop and survey? Is that ok? No word clouds?</a:t>
            </a:r>
          </a:p>
        </p:txBody>
      </p:sp>
      <p:sp>
        <p:nvSpPr>
          <p:cNvPr id="4" name="Slide Number Placeholder 3"/>
          <p:cNvSpPr>
            <a:spLocks noGrp="1"/>
          </p:cNvSpPr>
          <p:nvPr>
            <p:ph type="sldNum" sz="quarter" idx="10"/>
          </p:nvPr>
        </p:nvSpPr>
        <p:spPr/>
        <p:txBody>
          <a:bodyPr/>
          <a:lstStyle/>
          <a:p>
            <a:fld id="{0BC8148B-D162-4DA3-A8CA-F67B89AA5F50}" type="slidenum">
              <a:rPr lang="en-US" smtClean="0"/>
              <a:t>12</a:t>
            </a:fld>
            <a:endParaRPr lang="en-US"/>
          </a:p>
        </p:txBody>
      </p:sp>
    </p:spTree>
    <p:extLst>
      <p:ext uri="{BB962C8B-B14F-4D97-AF65-F5344CB8AC3E}">
        <p14:creationId xmlns:p14="http://schemas.microsoft.com/office/powerpoint/2010/main" val="341712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13</a:t>
            </a:fld>
            <a:endParaRPr lang="en-US"/>
          </a:p>
        </p:txBody>
      </p:sp>
    </p:spTree>
    <p:extLst>
      <p:ext uri="{BB962C8B-B14F-4D97-AF65-F5344CB8AC3E}">
        <p14:creationId xmlns:p14="http://schemas.microsoft.com/office/powerpoint/2010/main" val="314995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20</a:t>
            </a:fld>
            <a:endParaRPr lang="en-US"/>
          </a:p>
        </p:txBody>
      </p:sp>
    </p:spTree>
    <p:extLst>
      <p:ext uri="{BB962C8B-B14F-4D97-AF65-F5344CB8AC3E}">
        <p14:creationId xmlns:p14="http://schemas.microsoft.com/office/powerpoint/2010/main" val="174640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have as many of these slides as necessary</a:t>
            </a:r>
          </a:p>
        </p:txBody>
      </p:sp>
      <p:sp>
        <p:nvSpPr>
          <p:cNvPr id="4" name="Slide Number Placeholder 3"/>
          <p:cNvSpPr>
            <a:spLocks noGrp="1"/>
          </p:cNvSpPr>
          <p:nvPr>
            <p:ph type="sldNum" sz="quarter" idx="10"/>
          </p:nvPr>
        </p:nvSpPr>
        <p:spPr/>
        <p:txBody>
          <a:bodyPr/>
          <a:lstStyle/>
          <a:p>
            <a:fld id="{0BC8148B-D162-4DA3-A8CA-F67B89AA5F50}" type="slidenum">
              <a:rPr lang="en-US" smtClean="0"/>
              <a:t>21</a:t>
            </a:fld>
            <a:endParaRPr lang="en-US"/>
          </a:p>
        </p:txBody>
      </p:sp>
    </p:spTree>
    <p:extLst>
      <p:ext uri="{BB962C8B-B14F-4D97-AF65-F5344CB8AC3E}">
        <p14:creationId xmlns:p14="http://schemas.microsoft.com/office/powerpoint/2010/main" val="23347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have as many of these slides as necessary</a:t>
            </a:r>
          </a:p>
        </p:txBody>
      </p:sp>
      <p:sp>
        <p:nvSpPr>
          <p:cNvPr id="4" name="Slide Number Placeholder 3"/>
          <p:cNvSpPr>
            <a:spLocks noGrp="1"/>
          </p:cNvSpPr>
          <p:nvPr>
            <p:ph type="sldNum" sz="quarter" idx="10"/>
          </p:nvPr>
        </p:nvSpPr>
        <p:spPr/>
        <p:txBody>
          <a:bodyPr/>
          <a:lstStyle/>
          <a:p>
            <a:fld id="{0BC8148B-D162-4DA3-A8CA-F67B89AA5F50}" type="slidenum">
              <a:rPr lang="en-US" smtClean="0"/>
              <a:t>22</a:t>
            </a:fld>
            <a:endParaRPr lang="en-US"/>
          </a:p>
        </p:txBody>
      </p:sp>
    </p:spTree>
    <p:extLst>
      <p:ext uri="{BB962C8B-B14F-4D97-AF65-F5344CB8AC3E}">
        <p14:creationId xmlns:p14="http://schemas.microsoft.com/office/powerpoint/2010/main" val="376257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have as many of these slides as necessary</a:t>
            </a:r>
          </a:p>
        </p:txBody>
      </p:sp>
      <p:sp>
        <p:nvSpPr>
          <p:cNvPr id="4" name="Slide Number Placeholder 3"/>
          <p:cNvSpPr>
            <a:spLocks noGrp="1"/>
          </p:cNvSpPr>
          <p:nvPr>
            <p:ph type="sldNum" sz="quarter" idx="10"/>
          </p:nvPr>
        </p:nvSpPr>
        <p:spPr/>
        <p:txBody>
          <a:bodyPr/>
          <a:lstStyle/>
          <a:p>
            <a:fld id="{0BC8148B-D162-4DA3-A8CA-F67B89AA5F50}" type="slidenum">
              <a:rPr lang="en-US" smtClean="0"/>
              <a:t>23</a:t>
            </a:fld>
            <a:endParaRPr lang="en-US"/>
          </a:p>
        </p:txBody>
      </p:sp>
    </p:spTree>
    <p:extLst>
      <p:ext uri="{BB962C8B-B14F-4D97-AF65-F5344CB8AC3E}">
        <p14:creationId xmlns:p14="http://schemas.microsoft.com/office/powerpoint/2010/main" val="3820455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have as many of these slides as necessary</a:t>
            </a:r>
          </a:p>
        </p:txBody>
      </p:sp>
      <p:sp>
        <p:nvSpPr>
          <p:cNvPr id="4" name="Slide Number Placeholder 3"/>
          <p:cNvSpPr>
            <a:spLocks noGrp="1"/>
          </p:cNvSpPr>
          <p:nvPr>
            <p:ph type="sldNum" sz="quarter" idx="10"/>
          </p:nvPr>
        </p:nvSpPr>
        <p:spPr/>
        <p:txBody>
          <a:bodyPr/>
          <a:lstStyle/>
          <a:p>
            <a:fld id="{0BC8148B-D162-4DA3-A8CA-F67B89AA5F50}" type="slidenum">
              <a:rPr lang="en-US" smtClean="0"/>
              <a:t>24</a:t>
            </a:fld>
            <a:endParaRPr lang="en-US"/>
          </a:p>
        </p:txBody>
      </p:sp>
    </p:spTree>
    <p:extLst>
      <p:ext uri="{BB962C8B-B14F-4D97-AF65-F5344CB8AC3E}">
        <p14:creationId xmlns:p14="http://schemas.microsoft.com/office/powerpoint/2010/main" val="921171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have as many of these slides as necessary</a:t>
            </a:r>
          </a:p>
        </p:txBody>
      </p:sp>
      <p:sp>
        <p:nvSpPr>
          <p:cNvPr id="4" name="Slide Number Placeholder 3"/>
          <p:cNvSpPr>
            <a:spLocks noGrp="1"/>
          </p:cNvSpPr>
          <p:nvPr>
            <p:ph type="sldNum" sz="quarter" idx="10"/>
          </p:nvPr>
        </p:nvSpPr>
        <p:spPr/>
        <p:txBody>
          <a:bodyPr/>
          <a:lstStyle/>
          <a:p>
            <a:fld id="{0BC8148B-D162-4DA3-A8CA-F67B89AA5F50}" type="slidenum">
              <a:rPr lang="en-US" smtClean="0"/>
              <a:t>25</a:t>
            </a:fld>
            <a:endParaRPr lang="en-US"/>
          </a:p>
        </p:txBody>
      </p:sp>
    </p:spTree>
    <p:extLst>
      <p:ext uri="{BB962C8B-B14F-4D97-AF65-F5344CB8AC3E}">
        <p14:creationId xmlns:p14="http://schemas.microsoft.com/office/powerpoint/2010/main" val="100578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2</a:t>
            </a:fld>
            <a:endParaRPr lang="en-US"/>
          </a:p>
        </p:txBody>
      </p:sp>
    </p:spTree>
    <p:extLst>
      <p:ext uri="{BB962C8B-B14F-4D97-AF65-F5344CB8AC3E}">
        <p14:creationId xmlns:p14="http://schemas.microsoft.com/office/powerpoint/2010/main" val="2442592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 forests a such an important part of so many Vermont forests, and we are now starting to wise up to the full picture of how important recreation is in Vermont, it was </a:t>
            </a:r>
            <a:r>
              <a:rPr lang="en-US" dirty="0" err="1"/>
              <a:t>reconized</a:t>
            </a:r>
            <a:r>
              <a:rPr lang="en-US" dirty="0"/>
              <a:t> there was a lack of recreation and stewardship plans in many of </a:t>
            </a:r>
            <a:r>
              <a:rPr lang="en-US" dirty="0" err="1"/>
              <a:t>vermonts</a:t>
            </a:r>
            <a:r>
              <a:rPr lang="en-US" dirty="0"/>
              <a:t> town forests. </a:t>
            </a:r>
          </a:p>
          <a:p>
            <a:r>
              <a:rPr lang="en-US" dirty="0"/>
              <a:t>So the State and UCF went after this grant from the USFS to bring money to help develop 10 town forest plans in Ver</a:t>
            </a:r>
          </a:p>
          <a:p>
            <a:r>
              <a:rPr lang="en-US" dirty="0"/>
              <a:t>But when we saw that, we thought we don’t want to just do 10 separate plans and not learn anything through the process, so what we proposed and they have bought into is this idea of developing the town forest recreation planning toolkit as we go through this process which can be used by any Vermont community looking to do a vision and action plan for their town forest.. </a:t>
            </a:r>
          </a:p>
          <a:p>
            <a:r>
              <a:rPr lang="en-US" dirty="0"/>
              <a:t>Which you see up there is the first of four key areas. </a:t>
            </a:r>
          </a:p>
          <a:p>
            <a:r>
              <a:rPr lang="en-US" dirty="0"/>
              <a:t>Now the toolkit development wont directly involve you guys that much—we are going to be doing all the toolkit materials and facilitating all the meetings with you guys which other Vermont towns wont get--but I want you to be aware of it and understand that aspect of the overall project that we are all working on</a:t>
            </a:r>
          </a:p>
          <a:p>
            <a:r>
              <a:rPr lang="en-US" dirty="0"/>
              <a:t>I will show some examples in a minute, but the toolkit is essentially all the materials needed to carry out the town forest planning processes we are going to complete with each of you by towns without consultant help.</a:t>
            </a:r>
          </a:p>
          <a:p>
            <a:r>
              <a:rPr lang="en-US" dirty="0"/>
              <a:t>We’ll be providing instructions, templates, process directions, best practices, tools like trail standards, assessment forms and user counting methods </a:t>
            </a:r>
          </a:p>
          <a:p>
            <a:r>
              <a:rPr lang="en-US" dirty="0"/>
              <a:t>More on that in just a minute. For now, lets look at the other 3 key areas of the project, which you we will be guiding you through.  </a:t>
            </a:r>
          </a:p>
          <a:p>
            <a:r>
              <a:rPr lang="en-US" sz="1200" dirty="0"/>
              <a:t>Developing a compelling and inspiring vision to help guide the future management of each of the ten selected town forests</a:t>
            </a:r>
          </a:p>
          <a:p>
            <a:pPr marL="0" indent="0">
              <a:buFont typeface="+mj-lt"/>
              <a:buNone/>
            </a:pPr>
            <a:r>
              <a:rPr lang="en-US" sz="1200" dirty="0"/>
              <a:t>Developing discrete, clear and action-oriented strategies for improvement of recreation and stewardship that achieves the vision</a:t>
            </a:r>
          </a:p>
          <a:p>
            <a:pPr marL="0" indent="0">
              <a:buFont typeface="+mj-lt"/>
              <a:buNone/>
            </a:pPr>
            <a:r>
              <a:rPr lang="en-US" sz="1200" dirty="0"/>
              <a:t>Fostering implementation with support for local plan adoption, guidance for implementation, and the Implementation Summit</a:t>
            </a: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3</a:t>
            </a:fld>
            <a:endParaRPr lang="en-US"/>
          </a:p>
        </p:txBody>
      </p:sp>
    </p:spTree>
    <p:extLst>
      <p:ext uri="{BB962C8B-B14F-4D97-AF65-F5344CB8AC3E}">
        <p14:creationId xmlns:p14="http://schemas.microsoft.com/office/powerpoint/2010/main" val="349887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4</a:t>
            </a:fld>
            <a:endParaRPr lang="en-US"/>
          </a:p>
        </p:txBody>
      </p:sp>
    </p:spTree>
    <p:extLst>
      <p:ext uri="{BB962C8B-B14F-4D97-AF65-F5344CB8AC3E}">
        <p14:creationId xmlns:p14="http://schemas.microsoft.com/office/powerpoint/2010/main" val="378556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 forests a such an important part of so many Vermont forests, and we are now starting to wise up to the full picture of how important recreation is in Vermont, it was </a:t>
            </a:r>
            <a:r>
              <a:rPr lang="en-US" dirty="0" err="1"/>
              <a:t>reconized</a:t>
            </a:r>
            <a:r>
              <a:rPr lang="en-US" dirty="0"/>
              <a:t> there was a lack of recreation and stewardship plans in many of </a:t>
            </a:r>
            <a:r>
              <a:rPr lang="en-US" dirty="0" err="1"/>
              <a:t>vermonts</a:t>
            </a:r>
            <a:r>
              <a:rPr lang="en-US" dirty="0"/>
              <a:t> town forests. </a:t>
            </a:r>
          </a:p>
          <a:p>
            <a:r>
              <a:rPr lang="en-US" dirty="0"/>
              <a:t>So the State and UCF went after this grant from the USFS to bring money to help develop 10 town forest plans in Ver</a:t>
            </a:r>
          </a:p>
          <a:p>
            <a:r>
              <a:rPr lang="en-US" dirty="0"/>
              <a:t>But when we saw that, we thought we don’t want to just do 10 separate plans and not learn anything through the process, so what we proposed and they have bought into is this idea of developing the town forest recreation planning toolkit as we go through this process which can be used by any Vermont community looking to do a vision and action plan for their town forest.. </a:t>
            </a:r>
          </a:p>
          <a:p>
            <a:r>
              <a:rPr lang="en-US" dirty="0"/>
              <a:t>Which you see up there is the first of four key areas. </a:t>
            </a:r>
          </a:p>
          <a:p>
            <a:r>
              <a:rPr lang="en-US" dirty="0"/>
              <a:t>Now the toolkit development wont directly involve you guys that much—we are going to be doing all the toolkit materials and facilitating all the meetings with you guys which other Vermont towns wont get--but I want you to be aware of it and understand that aspect of the overall project that we are all working on</a:t>
            </a:r>
          </a:p>
          <a:p>
            <a:r>
              <a:rPr lang="en-US" dirty="0"/>
              <a:t>I will show some examples in a minute, but the toolkit is essentially all the materials needed to carry out the town forest planning processes we are going to complete with each of you by towns without consultant help.</a:t>
            </a:r>
          </a:p>
          <a:p>
            <a:r>
              <a:rPr lang="en-US" dirty="0"/>
              <a:t>We’ll be providing instructions, templates, process directions, best practices, tools like trail standards, assessment forms and user counting methods </a:t>
            </a:r>
          </a:p>
          <a:p>
            <a:r>
              <a:rPr lang="en-US" dirty="0"/>
              <a:t>More on that in just a minute. For now, lets look at the other 3 key areas of the project, which you we will be guiding you through.  </a:t>
            </a:r>
          </a:p>
          <a:p>
            <a:r>
              <a:rPr lang="en-US" sz="1200" dirty="0"/>
              <a:t>Developing a compelling and inspiring vision to help guide the future management of each of the ten selected town forests</a:t>
            </a:r>
          </a:p>
          <a:p>
            <a:pPr marL="0" indent="0">
              <a:buFont typeface="+mj-lt"/>
              <a:buNone/>
            </a:pPr>
            <a:r>
              <a:rPr lang="en-US" sz="1200" dirty="0"/>
              <a:t>Developing discrete, clear and action-oriented strategies for improvement of recreation and stewardship that achieves the vision</a:t>
            </a:r>
          </a:p>
          <a:p>
            <a:pPr marL="0" indent="0">
              <a:buFont typeface="+mj-lt"/>
              <a:buNone/>
            </a:pPr>
            <a:r>
              <a:rPr lang="en-US" sz="1200" dirty="0"/>
              <a:t>Fostering implementation with support for local plan adoption, guidance for implementation, and the Implementation Summit</a:t>
            </a:r>
          </a:p>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5</a:t>
            </a:fld>
            <a:endParaRPr lang="en-US"/>
          </a:p>
        </p:txBody>
      </p:sp>
    </p:spTree>
    <p:extLst>
      <p:ext uri="{BB962C8B-B14F-4D97-AF65-F5344CB8AC3E}">
        <p14:creationId xmlns:p14="http://schemas.microsoft.com/office/powerpoint/2010/main" val="257676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a:t>
            </a:r>
            <a:r>
              <a:rPr lang="en-US" dirty="0" err="1"/>
              <a:t>january</a:t>
            </a:r>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6</a:t>
            </a:fld>
            <a:endParaRPr lang="en-US"/>
          </a:p>
        </p:txBody>
      </p:sp>
    </p:spTree>
    <p:extLst>
      <p:ext uri="{BB962C8B-B14F-4D97-AF65-F5344CB8AC3E}">
        <p14:creationId xmlns:p14="http://schemas.microsoft.com/office/powerpoint/2010/main" val="271496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January</a:t>
            </a:r>
          </a:p>
        </p:txBody>
      </p:sp>
      <p:sp>
        <p:nvSpPr>
          <p:cNvPr id="4" name="Slide Number Placeholder 3"/>
          <p:cNvSpPr>
            <a:spLocks noGrp="1"/>
          </p:cNvSpPr>
          <p:nvPr>
            <p:ph type="sldNum" sz="quarter" idx="10"/>
          </p:nvPr>
        </p:nvSpPr>
        <p:spPr/>
        <p:txBody>
          <a:bodyPr/>
          <a:lstStyle/>
          <a:p>
            <a:fld id="{0BC8148B-D162-4DA3-A8CA-F67B89AA5F50}" type="slidenum">
              <a:rPr lang="en-US" smtClean="0"/>
              <a:t>7</a:t>
            </a:fld>
            <a:endParaRPr lang="en-US"/>
          </a:p>
        </p:txBody>
      </p:sp>
    </p:spTree>
    <p:extLst>
      <p:ext uri="{BB962C8B-B14F-4D97-AF65-F5344CB8AC3E}">
        <p14:creationId xmlns:p14="http://schemas.microsoft.com/office/powerpoint/2010/main" val="100444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8148B-D162-4DA3-A8CA-F67B89AA5F50}" type="slidenum">
              <a:rPr lang="en-US" smtClean="0"/>
              <a:t>8</a:t>
            </a:fld>
            <a:endParaRPr lang="en-US"/>
          </a:p>
        </p:txBody>
      </p:sp>
    </p:spTree>
    <p:extLst>
      <p:ext uri="{BB962C8B-B14F-4D97-AF65-F5344CB8AC3E}">
        <p14:creationId xmlns:p14="http://schemas.microsoft.com/office/powerpoint/2010/main" val="21007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January</a:t>
            </a:r>
          </a:p>
        </p:txBody>
      </p:sp>
      <p:sp>
        <p:nvSpPr>
          <p:cNvPr id="4" name="Slide Number Placeholder 3"/>
          <p:cNvSpPr>
            <a:spLocks noGrp="1"/>
          </p:cNvSpPr>
          <p:nvPr>
            <p:ph type="sldNum" sz="quarter" idx="10"/>
          </p:nvPr>
        </p:nvSpPr>
        <p:spPr/>
        <p:txBody>
          <a:bodyPr/>
          <a:lstStyle/>
          <a:p>
            <a:fld id="{0BC8148B-D162-4DA3-A8CA-F67B89AA5F50}" type="slidenum">
              <a:rPr lang="en-US" smtClean="0"/>
              <a:t>9</a:t>
            </a:fld>
            <a:endParaRPr lang="en-US"/>
          </a:p>
        </p:txBody>
      </p:sp>
    </p:spTree>
    <p:extLst>
      <p:ext uri="{BB962C8B-B14F-4D97-AF65-F5344CB8AC3E}">
        <p14:creationId xmlns:p14="http://schemas.microsoft.com/office/powerpoint/2010/main" val="68182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2362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411996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3633417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65BE-46E0-4519-8FB8-568D3CF23E17}"/>
              </a:ext>
            </a:extLst>
          </p:cNvPr>
          <p:cNvSpPr>
            <a:spLocks noGrp="1"/>
          </p:cNvSpPr>
          <p:nvPr>
            <p:ph type="title"/>
          </p:nvPr>
        </p:nvSpPr>
        <p:spPr/>
        <p:txBody>
          <a:bodyPr/>
          <a:lstStyle/>
          <a:p>
            <a:r>
              <a:rPr lang="en-US"/>
              <a:t>Click to edit Master title style</a:t>
            </a:r>
          </a:p>
        </p:txBody>
      </p:sp>
      <p:graphicFrame>
        <p:nvGraphicFramePr>
          <p:cNvPr id="3" name="TPChart" hidden="1">
            <a:extLst>
              <a:ext uri="{FF2B5EF4-FFF2-40B4-BE49-F238E27FC236}">
                <a16:creationId xmlns:a16="http://schemas.microsoft.com/office/drawing/2014/main" id="{39CA48BF-CA67-4191-8E7D-CE81B5812F47}"/>
              </a:ext>
            </a:extLst>
          </p:cNvPr>
          <p:cNvGraphicFramePr/>
          <p:nvPr userDrawn="1">
            <p:extLst>
              <p:ext uri="{D42A27DB-BD31-4B8C-83A1-F6EECF244321}">
                <p14:modId xmlns:p14="http://schemas.microsoft.com/office/powerpoint/2010/main" val="4083291453"/>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796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ADCE-68DF-437A-8E7A-984614153C4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78934B2-8930-4FEF-9114-DA90FF12AA29}"/>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76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C24BB2EC-34C0-42C8-BC24-F94CFEEB9893}"/>
              </a:ext>
            </a:extLst>
          </p:cNvPr>
          <p:cNvSpPr>
            <a:spLocks noGrp="1"/>
          </p:cNvSpPr>
          <p:nvPr>
            <p:ph type="body" sz="quarter" idx="13" hasCustomPrompt="1"/>
          </p:nvPr>
        </p:nvSpPr>
        <p:spPr>
          <a:xfrm>
            <a:off x="628650" y="1367406"/>
            <a:ext cx="7886700" cy="327170"/>
          </a:xfrm>
        </p:spPr>
        <p:txBody>
          <a:bodyPr>
            <a:normAutofit/>
          </a:bodyPr>
          <a:lstStyle>
            <a:lvl1pPr marL="0" indent="0" algn="ctr">
              <a:buNone/>
              <a:defRPr lang="en-US" sz="1800" kern="1200" dirty="0">
                <a:solidFill>
                  <a:schemeClr val="accent4"/>
                </a:solidFill>
                <a:latin typeface="+mj-lt"/>
                <a:ea typeface="+mn-ea"/>
                <a:cs typeface="+mn-cs"/>
              </a:defRPr>
            </a:lvl1pPr>
          </a:lstStyle>
          <a:p>
            <a:pPr algn="ctr"/>
            <a:r>
              <a:rPr lang="en-US" dirty="0">
                <a:solidFill>
                  <a:schemeClr val="accent3"/>
                </a:solidFill>
                <a:latin typeface="+mj-lt"/>
              </a:rPr>
              <a:t>Subtitle—Adding Context to the Slide</a:t>
            </a:r>
          </a:p>
        </p:txBody>
      </p:sp>
    </p:spTree>
    <p:extLst>
      <p:ext uri="{BB962C8B-B14F-4D97-AF65-F5344CB8AC3E}">
        <p14:creationId xmlns:p14="http://schemas.microsoft.com/office/powerpoint/2010/main" val="12187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358037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
        <p:nvSpPr>
          <p:cNvPr id="8" name="Text Placeholder 12">
            <a:extLst>
              <a:ext uri="{FF2B5EF4-FFF2-40B4-BE49-F238E27FC236}">
                <a16:creationId xmlns:a16="http://schemas.microsoft.com/office/drawing/2014/main" id="{F5EFFC70-7F2E-4E08-9DA2-C85A919C3DC3}"/>
              </a:ext>
            </a:extLst>
          </p:cNvPr>
          <p:cNvSpPr>
            <a:spLocks noGrp="1"/>
          </p:cNvSpPr>
          <p:nvPr>
            <p:ph type="body" sz="quarter" idx="13" hasCustomPrompt="1"/>
          </p:nvPr>
        </p:nvSpPr>
        <p:spPr>
          <a:xfrm>
            <a:off x="628650" y="1367406"/>
            <a:ext cx="7886700" cy="327170"/>
          </a:xfrm>
        </p:spPr>
        <p:txBody>
          <a:bodyPr>
            <a:normAutofit/>
          </a:bodyPr>
          <a:lstStyle>
            <a:lvl1pPr marL="0" indent="0" algn="ctr">
              <a:buNone/>
              <a:defRPr sz="1800">
                <a:solidFill>
                  <a:schemeClr val="accent4"/>
                </a:solidFill>
              </a:defRPr>
            </a:lvl1pPr>
          </a:lstStyle>
          <a:p>
            <a:pPr algn="ctr"/>
            <a:r>
              <a:rPr lang="en-US" dirty="0">
                <a:solidFill>
                  <a:schemeClr val="accent3"/>
                </a:solidFill>
                <a:latin typeface="+mj-lt"/>
              </a:rPr>
              <a:t>Subtitle—Adding Context to the Slide</a:t>
            </a:r>
          </a:p>
        </p:txBody>
      </p:sp>
    </p:spTree>
    <p:extLst>
      <p:ext uri="{BB962C8B-B14F-4D97-AF65-F5344CB8AC3E}">
        <p14:creationId xmlns:p14="http://schemas.microsoft.com/office/powerpoint/2010/main" val="112832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
        <p:nvSpPr>
          <p:cNvPr id="10" name="Text Placeholder 12">
            <a:extLst>
              <a:ext uri="{FF2B5EF4-FFF2-40B4-BE49-F238E27FC236}">
                <a16:creationId xmlns:a16="http://schemas.microsoft.com/office/drawing/2014/main" id="{DE69F2E7-E49B-45C9-9DFB-2B7295100480}"/>
              </a:ext>
            </a:extLst>
          </p:cNvPr>
          <p:cNvSpPr>
            <a:spLocks noGrp="1"/>
          </p:cNvSpPr>
          <p:nvPr>
            <p:ph type="body" sz="quarter" idx="13" hasCustomPrompt="1"/>
          </p:nvPr>
        </p:nvSpPr>
        <p:spPr>
          <a:xfrm>
            <a:off x="628650" y="1367406"/>
            <a:ext cx="7886700" cy="327170"/>
          </a:xfrm>
        </p:spPr>
        <p:txBody>
          <a:bodyPr>
            <a:normAutofit/>
          </a:bodyPr>
          <a:lstStyle>
            <a:lvl1pPr marL="0" indent="0" algn="ctr">
              <a:buNone/>
              <a:defRPr sz="1800">
                <a:solidFill>
                  <a:schemeClr val="accent3"/>
                </a:solidFill>
              </a:defRPr>
            </a:lvl1pPr>
          </a:lstStyle>
          <a:p>
            <a:pPr algn="ctr"/>
            <a:r>
              <a:rPr lang="en-US" dirty="0">
                <a:solidFill>
                  <a:schemeClr val="accent3"/>
                </a:solidFill>
                <a:latin typeface="+mj-lt"/>
              </a:rPr>
              <a:t>Subtitle—Adding Context to the Slide</a:t>
            </a:r>
          </a:p>
        </p:txBody>
      </p:sp>
    </p:spTree>
    <p:extLst>
      <p:ext uri="{BB962C8B-B14F-4D97-AF65-F5344CB8AC3E}">
        <p14:creationId xmlns:p14="http://schemas.microsoft.com/office/powerpoint/2010/main" val="272504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226174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200888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196073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8911431-5FAD-4BD3-B669-9203D28588A9}" type="datetimeFigureOut">
              <a:rPr lang="en-US" smtClean="0"/>
              <a:t>12/11/2018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B8E994F-D8CA-49F2-A1F8-C06AF421C0CB}" type="slidenum">
              <a:rPr lang="en-US" smtClean="0"/>
              <a:t>‹#›</a:t>
            </a:fld>
            <a:endParaRPr lang="en-US"/>
          </a:p>
        </p:txBody>
      </p:sp>
    </p:spTree>
    <p:extLst>
      <p:ext uri="{BB962C8B-B14F-4D97-AF65-F5344CB8AC3E}">
        <p14:creationId xmlns:p14="http://schemas.microsoft.com/office/powerpoint/2010/main" val="284200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logo&#10;&#10;Description generated with high confidence">
            <a:extLst>
              <a:ext uri="{FF2B5EF4-FFF2-40B4-BE49-F238E27FC236}">
                <a16:creationId xmlns:a16="http://schemas.microsoft.com/office/drawing/2014/main" id="{022E7CE1-4D9B-4EF8-9E3D-57B266AD78C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874" t="22046" r="69750" b="23409"/>
          <a:stretch/>
        </p:blipFill>
        <p:spPr>
          <a:xfrm>
            <a:off x="8029055" y="5782138"/>
            <a:ext cx="1039092" cy="997529"/>
          </a:xfrm>
          <a:prstGeom prst="rect">
            <a:avLst/>
          </a:prstGeom>
        </p:spPr>
      </p:pic>
    </p:spTree>
    <p:extLst>
      <p:ext uri="{BB962C8B-B14F-4D97-AF65-F5344CB8AC3E}">
        <p14:creationId xmlns:p14="http://schemas.microsoft.com/office/powerpoint/2010/main" val="17042801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DE319F5-F299-4B42-BA64-19E201A20A84}"/>
              </a:ext>
            </a:extLst>
          </p:cNvPr>
          <p:cNvSpPr txBox="1"/>
          <p:nvPr/>
        </p:nvSpPr>
        <p:spPr>
          <a:xfrm>
            <a:off x="7454096" y="5087389"/>
            <a:ext cx="1689904" cy="1770611"/>
          </a:xfrm>
          <a:prstGeom prst="rect">
            <a:avLst/>
          </a:prstGeom>
          <a:solidFill>
            <a:schemeClr val="bg1"/>
          </a:solidFill>
        </p:spPr>
        <p:txBody>
          <a:bodyPr wrap="square" rtlCol="0">
            <a:spAutoFit/>
          </a:bodyPr>
          <a:lstStyle/>
          <a:p>
            <a:endParaRPr lang="en-US" dirty="0"/>
          </a:p>
        </p:txBody>
      </p:sp>
      <p:pic>
        <p:nvPicPr>
          <p:cNvPr id="25" name="Picture 24" descr="A close up of a logo&#10;&#10;Description generated with high confidence">
            <a:extLst>
              <a:ext uri="{FF2B5EF4-FFF2-40B4-BE49-F238E27FC236}">
                <a16:creationId xmlns:a16="http://schemas.microsoft.com/office/drawing/2014/main" id="{9E9E255D-1AE4-4855-A3C7-074980D1A9B0}"/>
              </a:ext>
            </a:extLst>
          </p:cNvPr>
          <p:cNvPicPr>
            <a:picLocks noChangeAspect="1"/>
          </p:cNvPicPr>
          <p:nvPr/>
        </p:nvPicPr>
        <p:blipFill rotWithShape="1">
          <a:blip r:embed="rId3">
            <a:extLst>
              <a:ext uri="{28A0092B-C50C-407E-A947-70E740481C1C}">
                <a14:useLocalDpi xmlns:a14="http://schemas.microsoft.com/office/drawing/2010/main" val="0"/>
              </a:ext>
            </a:extLst>
          </a:blip>
          <a:srcRect l="2398" t="20538" r="8458" b="18906"/>
          <a:stretch/>
        </p:blipFill>
        <p:spPr>
          <a:xfrm>
            <a:off x="1792417" y="1095009"/>
            <a:ext cx="5559166" cy="1886017"/>
          </a:xfrm>
          <a:prstGeom prst="rect">
            <a:avLst/>
          </a:prstGeom>
        </p:spPr>
      </p:pic>
      <p:pic>
        <p:nvPicPr>
          <p:cNvPr id="1030" name="Picture 6" descr="http://www.rutlandeconomy.com/wp-content/uploads/2014/08/Vermont-Agency-of-Commerce-and-community-development.jpg">
            <a:extLst>
              <a:ext uri="{FF2B5EF4-FFF2-40B4-BE49-F238E27FC236}">
                <a16:creationId xmlns:a16="http://schemas.microsoft.com/office/drawing/2014/main" id="{9DEA7DE2-3EF3-4111-99FE-EC5B48FF6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407" y="5285522"/>
            <a:ext cx="2915273" cy="13743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1E0BC2-1101-433D-B32C-F1DAD062189B}"/>
              </a:ext>
            </a:extLst>
          </p:cNvPr>
          <p:cNvSpPr>
            <a:spLocks noGrp="1"/>
          </p:cNvSpPr>
          <p:nvPr>
            <p:ph type="ctrTitle"/>
          </p:nvPr>
        </p:nvSpPr>
        <p:spPr>
          <a:xfrm>
            <a:off x="0" y="3445788"/>
            <a:ext cx="9144000" cy="787083"/>
          </a:xfrm>
        </p:spPr>
        <p:txBody>
          <a:bodyPr>
            <a:noAutofit/>
          </a:bodyPr>
          <a:lstStyle/>
          <a:p>
            <a:r>
              <a:rPr lang="en-US" sz="3600" dirty="0">
                <a:solidFill>
                  <a:schemeClr val="tx1"/>
                </a:solidFill>
              </a:rPr>
              <a:t>Town Forest Draft Strategies Workshop</a:t>
            </a:r>
          </a:p>
        </p:txBody>
      </p:sp>
      <p:sp>
        <p:nvSpPr>
          <p:cNvPr id="3" name="Subtitle 2">
            <a:extLst>
              <a:ext uri="{FF2B5EF4-FFF2-40B4-BE49-F238E27FC236}">
                <a16:creationId xmlns:a16="http://schemas.microsoft.com/office/drawing/2014/main" id="{208FA100-C0C8-44EB-AACC-8D158204DF54}"/>
              </a:ext>
            </a:extLst>
          </p:cNvPr>
          <p:cNvSpPr>
            <a:spLocks noGrp="1"/>
          </p:cNvSpPr>
          <p:nvPr>
            <p:ph type="subTitle" idx="1"/>
          </p:nvPr>
        </p:nvSpPr>
        <p:spPr>
          <a:xfrm>
            <a:off x="1143000" y="4497291"/>
            <a:ext cx="6858000" cy="787082"/>
          </a:xfrm>
        </p:spPr>
        <p:txBody>
          <a:bodyPr/>
          <a:lstStyle/>
          <a:p>
            <a:r>
              <a:rPr lang="en-US" dirty="0">
                <a:solidFill>
                  <a:srgbClr val="FF0000"/>
                </a:solidFill>
              </a:rPr>
              <a:t>DATE</a:t>
            </a:r>
            <a:br>
              <a:rPr lang="en-US" dirty="0">
                <a:solidFill>
                  <a:srgbClr val="FF0000"/>
                </a:solidFill>
              </a:rPr>
            </a:br>
            <a:r>
              <a:rPr lang="en-US" dirty="0">
                <a:solidFill>
                  <a:srgbClr val="FF0000"/>
                </a:solidFill>
              </a:rPr>
              <a:t>FOREST NAME</a:t>
            </a:r>
          </a:p>
        </p:txBody>
      </p:sp>
      <p:sp>
        <p:nvSpPr>
          <p:cNvPr id="4" name="Rectangle 3">
            <a:extLst>
              <a:ext uri="{FF2B5EF4-FFF2-40B4-BE49-F238E27FC236}">
                <a16:creationId xmlns:a16="http://schemas.microsoft.com/office/drawing/2014/main" id="{F684F785-2CEB-46A9-B945-7AE94E9EB191}"/>
              </a:ext>
            </a:extLst>
          </p:cNvPr>
          <p:cNvSpPr/>
          <p:nvPr/>
        </p:nvSpPr>
        <p:spPr>
          <a:xfrm>
            <a:off x="0" y="-48555"/>
            <a:ext cx="9144000" cy="10673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353F04-DE55-4F46-8215-E184FB7E9D34}"/>
              </a:ext>
            </a:extLst>
          </p:cNvPr>
          <p:cNvSpPr/>
          <p:nvPr/>
        </p:nvSpPr>
        <p:spPr>
          <a:xfrm>
            <a:off x="0" y="724016"/>
            <a:ext cx="9144000" cy="37099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96D43D60-52BC-4BC7-88C6-0DB4A1EA3489}"/>
              </a:ext>
            </a:extLst>
          </p:cNvPr>
          <p:cNvPicPr>
            <a:picLocks noChangeAspect="1"/>
          </p:cNvPicPr>
          <p:nvPr/>
        </p:nvPicPr>
        <p:blipFill>
          <a:blip r:embed="rId5"/>
          <a:srcRect/>
          <a:stretch>
            <a:fillRect/>
          </a:stretch>
        </p:blipFill>
        <p:spPr bwMode="auto">
          <a:xfrm>
            <a:off x="89816" y="6040582"/>
            <a:ext cx="2106367" cy="412948"/>
          </a:xfrm>
          <a:prstGeom prst="rect">
            <a:avLst/>
          </a:prstGeom>
          <a:noFill/>
          <a:ln w="9525">
            <a:noFill/>
            <a:miter lim="800000"/>
            <a:headEnd/>
            <a:tailEnd/>
          </a:ln>
        </p:spPr>
      </p:pic>
      <p:pic>
        <p:nvPicPr>
          <p:cNvPr id="1028" name="Picture 4" descr="Image result for vt forest parks and recreation logo">
            <a:extLst>
              <a:ext uri="{FF2B5EF4-FFF2-40B4-BE49-F238E27FC236}">
                <a16:creationId xmlns:a16="http://schemas.microsoft.com/office/drawing/2014/main" id="{252FA478-23CF-46C5-BA41-E4C13FF4050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966643" y="5516301"/>
            <a:ext cx="1313660" cy="10673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48252" y="5553882"/>
            <a:ext cx="2413053" cy="1105983"/>
          </a:xfrm>
          <a:prstGeom prst="rect">
            <a:avLst/>
          </a:prstGeom>
        </p:spPr>
      </p:pic>
    </p:spTree>
    <p:extLst>
      <p:ext uri="{BB962C8B-B14F-4D97-AF65-F5344CB8AC3E}">
        <p14:creationId xmlns:p14="http://schemas.microsoft.com/office/powerpoint/2010/main" val="47705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79EA-5502-4A33-8AA5-B352575F0F38}"/>
              </a:ext>
            </a:extLst>
          </p:cNvPr>
          <p:cNvSpPr>
            <a:spLocks noGrp="1"/>
          </p:cNvSpPr>
          <p:nvPr>
            <p:ph type="title"/>
          </p:nvPr>
        </p:nvSpPr>
        <p:spPr>
          <a:xfrm>
            <a:off x="553411" y="318708"/>
            <a:ext cx="8037178" cy="886095"/>
          </a:xfrm>
        </p:spPr>
        <p:txBody>
          <a:bodyPr>
            <a:normAutofit fontScale="90000"/>
          </a:bodyPr>
          <a:lstStyle/>
          <a:p>
            <a:r>
              <a:rPr lang="en-US" dirty="0"/>
              <a:t>Natural Resources Guidelines</a:t>
            </a:r>
          </a:p>
        </p:txBody>
      </p:sp>
      <p:pic>
        <p:nvPicPr>
          <p:cNvPr id="3" name="Picture 2">
            <a:extLst>
              <a:ext uri="{FF2B5EF4-FFF2-40B4-BE49-F238E27FC236}">
                <a16:creationId xmlns:a16="http://schemas.microsoft.com/office/drawing/2014/main" id="{8DB5C9B8-A9D2-46E3-8353-5E6AB97284A4}"/>
              </a:ext>
            </a:extLst>
          </p:cNvPr>
          <p:cNvPicPr>
            <a:picLocks noChangeAspect="1"/>
          </p:cNvPicPr>
          <p:nvPr/>
        </p:nvPicPr>
        <p:blipFill rotWithShape="1">
          <a:blip r:embed="rId3"/>
          <a:srcRect l="14890" t="12111" r="2470" b="6427"/>
          <a:stretch/>
        </p:blipFill>
        <p:spPr>
          <a:xfrm>
            <a:off x="4214192" y="2740373"/>
            <a:ext cx="3392557" cy="3856383"/>
          </a:xfrm>
          <a:prstGeom prst="rect">
            <a:avLst/>
          </a:prstGeom>
        </p:spPr>
      </p:pic>
      <p:sp>
        <p:nvSpPr>
          <p:cNvPr id="17" name="Content Placeholder 2">
            <a:extLst>
              <a:ext uri="{FF2B5EF4-FFF2-40B4-BE49-F238E27FC236}">
                <a16:creationId xmlns:a16="http://schemas.microsoft.com/office/drawing/2014/main" id="{2B040696-8CB7-4B4E-A136-215E1F2B7A9A}"/>
              </a:ext>
            </a:extLst>
          </p:cNvPr>
          <p:cNvSpPr>
            <a:spLocks noGrp="1"/>
          </p:cNvSpPr>
          <p:nvPr>
            <p:ph idx="1"/>
          </p:nvPr>
        </p:nvSpPr>
        <p:spPr>
          <a:xfrm>
            <a:off x="553411" y="1348629"/>
            <a:ext cx="7892864" cy="1578175"/>
          </a:xfrm>
        </p:spPr>
        <p:txBody>
          <a:bodyPr>
            <a:normAutofit fontScale="55000" lnSpcReduction="20000"/>
          </a:bodyPr>
          <a:lstStyle/>
          <a:p>
            <a:pPr>
              <a:lnSpc>
                <a:spcPct val="110000"/>
              </a:lnSpc>
            </a:pPr>
            <a:r>
              <a:rPr lang="en-US" dirty="0"/>
              <a:t>Section about each natural community in the forest: vernal pools, floodplain forests, wetlands, deer wintering areas, etc.</a:t>
            </a:r>
          </a:p>
          <a:p>
            <a:pPr>
              <a:lnSpc>
                <a:spcPct val="110000"/>
              </a:lnSpc>
            </a:pPr>
            <a:r>
              <a:rPr lang="en-US" dirty="0"/>
              <a:t>For each, there’s background information, explanation of its importance, general management guidelines, regulatory issues, links to additional resources and guidelines, and a matrix of compatible activities.  </a:t>
            </a:r>
          </a:p>
        </p:txBody>
      </p:sp>
      <p:pic>
        <p:nvPicPr>
          <p:cNvPr id="10" name="Picture 9">
            <a:extLst>
              <a:ext uri="{FF2B5EF4-FFF2-40B4-BE49-F238E27FC236}">
                <a16:creationId xmlns:a16="http://schemas.microsoft.com/office/drawing/2014/main" id="{019EEE3A-4417-4F22-947B-22508D9558CA}"/>
              </a:ext>
            </a:extLst>
          </p:cNvPr>
          <p:cNvPicPr>
            <a:picLocks noChangeAspect="1"/>
          </p:cNvPicPr>
          <p:nvPr/>
        </p:nvPicPr>
        <p:blipFill>
          <a:blip r:embed="rId4"/>
          <a:stretch>
            <a:fillRect/>
          </a:stretch>
        </p:blipFill>
        <p:spPr>
          <a:xfrm>
            <a:off x="482513" y="2748189"/>
            <a:ext cx="3052030" cy="3963570"/>
          </a:xfrm>
          <a:prstGeom prst="rect">
            <a:avLst/>
          </a:prstGeom>
        </p:spPr>
      </p:pic>
    </p:spTree>
    <p:extLst>
      <p:ext uri="{BB962C8B-B14F-4D97-AF65-F5344CB8AC3E}">
        <p14:creationId xmlns:p14="http://schemas.microsoft.com/office/powerpoint/2010/main" val="894153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BD2B18-5BE2-4FA0-ACF9-605A01B9363F}"/>
              </a:ext>
            </a:extLst>
          </p:cNvPr>
          <p:cNvSpPr txBox="1"/>
          <p:nvPr/>
        </p:nvSpPr>
        <p:spPr>
          <a:xfrm>
            <a:off x="0" y="5159"/>
            <a:ext cx="9144000" cy="7201972"/>
          </a:xfrm>
          <a:prstGeom prst="rect">
            <a:avLst/>
          </a:prstGeom>
          <a:gradFill flip="none" rotWithShape="1">
            <a:gsLst>
              <a:gs pos="23000">
                <a:srgbClr val="CDCDBE"/>
              </a:gs>
              <a:gs pos="12000">
                <a:srgbClr val="C6C6B5"/>
              </a:gs>
              <a:gs pos="0">
                <a:schemeClr val="accent1">
                  <a:tint val="66000"/>
                  <a:satMod val="160000"/>
                </a:schemeClr>
              </a:gs>
              <a:gs pos="89000">
                <a:srgbClr val="E9E9E4"/>
              </a:gs>
              <a:gs pos="78000">
                <a:srgbClr val="E8E8E3"/>
              </a:gs>
              <a:gs pos="67000">
                <a:srgbClr val="E7E7E1"/>
              </a:gs>
              <a:gs pos="57000">
                <a:srgbClr val="E4E4DD"/>
              </a:gs>
              <a:gs pos="46000">
                <a:srgbClr val="DEDED6"/>
              </a:gs>
              <a:gs pos="34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en-US" sz="1400" b="1" dirty="0">
                <a:latin typeface="+mj-lt"/>
              </a:rPr>
              <a:t>Phase 1: Visioning</a:t>
            </a: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r>
              <a:rPr lang="en-US" sz="1400" b="1" dirty="0">
                <a:latin typeface="+mj-lt"/>
              </a:rPr>
              <a:t>Phase 2: Strategies Development</a:t>
            </a: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r>
              <a:rPr lang="en-US" sz="1400" b="1" dirty="0">
                <a:latin typeface="+mj-lt"/>
              </a:rPr>
              <a:t>Phase 3: Plan Development</a:t>
            </a: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r>
              <a:rPr lang="en-US" sz="1400" b="1" dirty="0">
                <a:latin typeface="+mj-lt"/>
              </a:rPr>
              <a:t>Phase 4: Implementation</a:t>
            </a: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p:txBody>
      </p:sp>
      <p:sp>
        <p:nvSpPr>
          <p:cNvPr id="51" name="Rectangle 50">
            <a:extLst>
              <a:ext uri="{FF2B5EF4-FFF2-40B4-BE49-F238E27FC236}">
                <a16:creationId xmlns:a16="http://schemas.microsoft.com/office/drawing/2014/main" id="{144B302F-473E-4B43-91AB-218DB8A213AB}"/>
              </a:ext>
            </a:extLst>
          </p:cNvPr>
          <p:cNvSpPr/>
          <p:nvPr/>
        </p:nvSpPr>
        <p:spPr>
          <a:xfrm>
            <a:off x="-4" y="4009313"/>
            <a:ext cx="9144000" cy="1444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2FB447B-6E37-40A1-834A-6974ECA64EB9}"/>
              </a:ext>
            </a:extLst>
          </p:cNvPr>
          <p:cNvSpPr/>
          <p:nvPr/>
        </p:nvSpPr>
        <p:spPr>
          <a:xfrm>
            <a:off x="1" y="1547449"/>
            <a:ext cx="9144000" cy="2461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A2AE0E5-BB75-4B4C-96C6-B703325638B3}"/>
              </a:ext>
            </a:extLst>
          </p:cNvPr>
          <p:cNvSpPr txBox="1"/>
          <p:nvPr/>
        </p:nvSpPr>
        <p:spPr>
          <a:xfrm>
            <a:off x="6080004" y="2592306"/>
            <a:ext cx="2816222" cy="1906905"/>
          </a:xfrm>
          <a:prstGeom prst="roundRect">
            <a:avLst/>
          </a:prstGeom>
          <a:gradFill>
            <a:gsLst>
              <a:gs pos="23000">
                <a:srgbClr val="CDCDBE"/>
              </a:gs>
              <a:gs pos="12000">
                <a:srgbClr val="C6C6B5"/>
              </a:gs>
              <a:gs pos="0">
                <a:schemeClr val="accent1">
                  <a:tint val="66000"/>
                  <a:satMod val="160000"/>
                </a:schemeClr>
              </a:gs>
              <a:gs pos="89000">
                <a:srgbClr val="E9E9E4"/>
              </a:gs>
              <a:gs pos="78000">
                <a:srgbClr val="E8E8E3"/>
              </a:gs>
              <a:gs pos="67000">
                <a:srgbClr val="E7E7E1"/>
              </a:gs>
              <a:gs pos="57000">
                <a:srgbClr val="E4E4DD"/>
              </a:gs>
              <a:gs pos="46000">
                <a:srgbClr val="DEDED6"/>
              </a:gs>
              <a:gs pos="34000">
                <a:schemeClr val="accent1">
                  <a:tint val="44500"/>
                  <a:satMod val="160000"/>
                </a:schemeClr>
              </a:gs>
              <a:gs pos="100000">
                <a:schemeClr val="accent1">
                  <a:tint val="23500"/>
                  <a:satMod val="160000"/>
                </a:schemeClr>
              </a:gs>
            </a:gsLst>
            <a:lin ang="5400000" scaled="1"/>
          </a:gradFill>
          <a:ln w="38100">
            <a:solidFill>
              <a:schemeClr val="tx1"/>
            </a:solidFill>
          </a:ln>
        </p:spPr>
        <p:txBody>
          <a:bodyPr wrap="square" rtlCol="0">
            <a:spAutoFit/>
          </a:bodyPr>
          <a:lstStyle/>
          <a:p>
            <a:r>
              <a:rPr lang="en-US" sz="1600" b="1" dirty="0">
                <a:latin typeface="+mj-lt"/>
              </a:rPr>
              <a:t>Legend</a:t>
            </a:r>
          </a:p>
          <a:p>
            <a:endParaRPr lang="en-US" dirty="0"/>
          </a:p>
          <a:p>
            <a:endParaRPr lang="en-US" dirty="0"/>
          </a:p>
          <a:p>
            <a:endParaRPr lang="en-US" dirty="0"/>
          </a:p>
          <a:p>
            <a:endParaRPr lang="en-US" dirty="0"/>
          </a:p>
          <a:p>
            <a:endParaRPr lang="en-US" dirty="0"/>
          </a:p>
        </p:txBody>
      </p:sp>
      <p:sp>
        <p:nvSpPr>
          <p:cNvPr id="5" name="Freeform: Shape 4">
            <a:extLst>
              <a:ext uri="{FF2B5EF4-FFF2-40B4-BE49-F238E27FC236}">
                <a16:creationId xmlns:a16="http://schemas.microsoft.com/office/drawing/2014/main" id="{468B3A33-A7C7-4BCF-A127-423179303310}"/>
              </a:ext>
            </a:extLst>
          </p:cNvPr>
          <p:cNvSpPr/>
          <p:nvPr/>
        </p:nvSpPr>
        <p:spPr>
          <a:xfrm>
            <a:off x="338836" y="372485"/>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Public Visioning Workshop</a:t>
            </a:r>
          </a:p>
        </p:txBody>
      </p:sp>
      <p:sp>
        <p:nvSpPr>
          <p:cNvPr id="6" name="Freeform: Shape 5">
            <a:extLst>
              <a:ext uri="{FF2B5EF4-FFF2-40B4-BE49-F238E27FC236}">
                <a16:creationId xmlns:a16="http://schemas.microsoft.com/office/drawing/2014/main" id="{44012747-F26B-4D52-B66D-A8BFD54C1CD4}"/>
              </a:ext>
            </a:extLst>
          </p:cNvPr>
          <p:cNvSpPr/>
          <p:nvPr/>
        </p:nvSpPr>
        <p:spPr>
          <a:xfrm>
            <a:off x="3429000" y="372485"/>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Community Survey</a:t>
            </a:r>
          </a:p>
        </p:txBody>
      </p:sp>
      <p:sp>
        <p:nvSpPr>
          <p:cNvPr id="7" name="Freeform: Shape 6">
            <a:extLst>
              <a:ext uri="{FF2B5EF4-FFF2-40B4-BE49-F238E27FC236}">
                <a16:creationId xmlns:a16="http://schemas.microsoft.com/office/drawing/2014/main" id="{9D257DCC-DAC6-4DB7-A5FE-E12E1D006334}"/>
              </a:ext>
            </a:extLst>
          </p:cNvPr>
          <p:cNvSpPr/>
          <p:nvPr/>
        </p:nvSpPr>
        <p:spPr>
          <a:xfrm>
            <a:off x="3429000" y="1103661"/>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Draft Vision Framework for Town Forest</a:t>
            </a:r>
          </a:p>
        </p:txBody>
      </p:sp>
      <p:sp>
        <p:nvSpPr>
          <p:cNvPr id="8" name="Freeform: Shape 7">
            <a:extLst>
              <a:ext uri="{FF2B5EF4-FFF2-40B4-BE49-F238E27FC236}">
                <a16:creationId xmlns:a16="http://schemas.microsoft.com/office/drawing/2014/main" id="{AB30910E-C278-4FF2-B361-A5C9EBED8C9D}"/>
              </a:ext>
            </a:extLst>
          </p:cNvPr>
          <p:cNvSpPr/>
          <p:nvPr/>
        </p:nvSpPr>
        <p:spPr>
          <a:xfrm>
            <a:off x="6519165" y="372485"/>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Steering Committee Visioning</a:t>
            </a:r>
          </a:p>
        </p:txBody>
      </p:sp>
      <p:sp>
        <p:nvSpPr>
          <p:cNvPr id="11" name="Freeform: Shape 10">
            <a:extLst>
              <a:ext uri="{FF2B5EF4-FFF2-40B4-BE49-F238E27FC236}">
                <a16:creationId xmlns:a16="http://schemas.microsoft.com/office/drawing/2014/main" id="{AAC983F5-15C9-4991-9A9E-E472E8F25061}"/>
              </a:ext>
            </a:extLst>
          </p:cNvPr>
          <p:cNvSpPr/>
          <p:nvPr/>
        </p:nvSpPr>
        <p:spPr>
          <a:xfrm>
            <a:off x="3429000" y="1834837"/>
            <a:ext cx="2286000" cy="64008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Develop Range of Strategies to Achieve Vision</a:t>
            </a:r>
          </a:p>
        </p:txBody>
      </p:sp>
      <p:sp>
        <p:nvSpPr>
          <p:cNvPr id="12" name="Freeform: Shape 11">
            <a:extLst>
              <a:ext uri="{FF2B5EF4-FFF2-40B4-BE49-F238E27FC236}">
                <a16:creationId xmlns:a16="http://schemas.microsoft.com/office/drawing/2014/main" id="{1DF6CF49-DE34-40A8-BBD6-3336A8F973DE}"/>
              </a:ext>
            </a:extLst>
          </p:cNvPr>
          <p:cNvSpPr/>
          <p:nvPr/>
        </p:nvSpPr>
        <p:spPr>
          <a:xfrm>
            <a:off x="3429000" y="2748893"/>
            <a:ext cx="2286000" cy="100584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Strategies Workshop: </a:t>
            </a:r>
          </a:p>
          <a:p>
            <a:pPr marL="171450" indent="-171450" algn="ctr" defTabSz="1022350">
              <a:lnSpc>
                <a:spcPct val="90000"/>
              </a:lnSpc>
              <a:spcBef>
                <a:spcPct val="0"/>
              </a:spcBef>
              <a:spcAft>
                <a:spcPct val="35000"/>
              </a:spcAft>
              <a:buFont typeface="Arial" panose="020B0604020202020204" pitchFamily="34" charset="0"/>
              <a:buChar char="•"/>
            </a:pPr>
            <a:r>
              <a:rPr lang="en-US" sz="1400" b="1" dirty="0">
                <a:latin typeface="+mj-lt"/>
              </a:rPr>
              <a:t>Review Draft Vision</a:t>
            </a:r>
          </a:p>
          <a:p>
            <a:pPr marL="171450" indent="-171450" algn="ctr" defTabSz="1022350">
              <a:lnSpc>
                <a:spcPct val="90000"/>
              </a:lnSpc>
              <a:spcBef>
                <a:spcPct val="0"/>
              </a:spcBef>
              <a:spcAft>
                <a:spcPct val="35000"/>
              </a:spcAft>
              <a:buFont typeface="Arial" panose="020B0604020202020204" pitchFamily="34" charset="0"/>
              <a:buChar char="•"/>
            </a:pPr>
            <a:r>
              <a:rPr lang="en-US" sz="1400" b="1" dirty="0">
                <a:latin typeface="+mj-lt"/>
              </a:rPr>
              <a:t>Select &amp; Prioritize Strategies</a:t>
            </a:r>
          </a:p>
        </p:txBody>
      </p:sp>
      <p:sp>
        <p:nvSpPr>
          <p:cNvPr id="16" name="Freeform: Shape 15">
            <a:extLst>
              <a:ext uri="{FF2B5EF4-FFF2-40B4-BE49-F238E27FC236}">
                <a16:creationId xmlns:a16="http://schemas.microsoft.com/office/drawing/2014/main" id="{EA1AFBCA-263C-4265-B063-12D105865980}"/>
              </a:ext>
            </a:extLst>
          </p:cNvPr>
          <p:cNvSpPr/>
          <p:nvPr/>
        </p:nvSpPr>
        <p:spPr>
          <a:xfrm>
            <a:off x="3429000" y="4759885"/>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Plan Presentation Workshop</a:t>
            </a:r>
          </a:p>
        </p:txBody>
      </p:sp>
      <p:sp>
        <p:nvSpPr>
          <p:cNvPr id="17" name="Freeform: Shape 16">
            <a:extLst>
              <a:ext uri="{FF2B5EF4-FFF2-40B4-BE49-F238E27FC236}">
                <a16:creationId xmlns:a16="http://schemas.microsoft.com/office/drawing/2014/main" id="{A0150C62-24ED-4654-917D-9B6CFFDBE5C5}"/>
              </a:ext>
            </a:extLst>
          </p:cNvPr>
          <p:cNvSpPr/>
          <p:nvPr/>
        </p:nvSpPr>
        <p:spPr>
          <a:xfrm>
            <a:off x="4832926" y="6215351"/>
            <a:ext cx="18288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Implementation Coaching</a:t>
            </a:r>
          </a:p>
        </p:txBody>
      </p:sp>
      <p:sp>
        <p:nvSpPr>
          <p:cNvPr id="18" name="Freeform: Shape 17">
            <a:extLst>
              <a:ext uri="{FF2B5EF4-FFF2-40B4-BE49-F238E27FC236}">
                <a16:creationId xmlns:a16="http://schemas.microsoft.com/office/drawing/2014/main" id="{FE57DF62-A3A4-468D-9171-56364F08E14B}"/>
              </a:ext>
            </a:extLst>
          </p:cNvPr>
          <p:cNvSpPr/>
          <p:nvPr/>
        </p:nvSpPr>
        <p:spPr>
          <a:xfrm>
            <a:off x="3429000" y="5491061"/>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Final Plan Document</a:t>
            </a:r>
          </a:p>
        </p:txBody>
      </p:sp>
      <p:sp>
        <p:nvSpPr>
          <p:cNvPr id="19" name="Freeform: Shape 18">
            <a:extLst>
              <a:ext uri="{FF2B5EF4-FFF2-40B4-BE49-F238E27FC236}">
                <a16:creationId xmlns:a16="http://schemas.microsoft.com/office/drawing/2014/main" id="{7C3CC8A7-073A-4075-B3C2-62D7CB5F92AE}"/>
              </a:ext>
            </a:extLst>
          </p:cNvPr>
          <p:cNvSpPr/>
          <p:nvPr/>
        </p:nvSpPr>
        <p:spPr>
          <a:xfrm>
            <a:off x="3429000" y="4028709"/>
            <a:ext cx="22860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Draft Action Plan</a:t>
            </a:r>
          </a:p>
        </p:txBody>
      </p:sp>
      <p:sp>
        <p:nvSpPr>
          <p:cNvPr id="20" name="Arrow: Down 19">
            <a:extLst>
              <a:ext uri="{FF2B5EF4-FFF2-40B4-BE49-F238E27FC236}">
                <a16:creationId xmlns:a16="http://schemas.microsoft.com/office/drawing/2014/main" id="{7DAFAEBC-F7FC-4C0E-9DBE-D7D382113693}"/>
              </a:ext>
            </a:extLst>
          </p:cNvPr>
          <p:cNvSpPr/>
          <p:nvPr/>
        </p:nvSpPr>
        <p:spPr>
          <a:xfrm>
            <a:off x="4350325" y="866629"/>
            <a:ext cx="443346" cy="2047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1" name="Arrow: Down 20">
            <a:extLst>
              <a:ext uri="{FF2B5EF4-FFF2-40B4-BE49-F238E27FC236}">
                <a16:creationId xmlns:a16="http://schemas.microsoft.com/office/drawing/2014/main" id="{69CA49B6-44AD-43C3-9D24-DA3F547B9635}"/>
              </a:ext>
            </a:extLst>
          </p:cNvPr>
          <p:cNvSpPr/>
          <p:nvPr/>
        </p:nvSpPr>
        <p:spPr>
          <a:xfrm>
            <a:off x="4350325" y="1593105"/>
            <a:ext cx="443346" cy="2047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2" name="Arrow: Down 21">
            <a:extLst>
              <a:ext uri="{FF2B5EF4-FFF2-40B4-BE49-F238E27FC236}">
                <a16:creationId xmlns:a16="http://schemas.microsoft.com/office/drawing/2014/main" id="{365E42AF-A828-4368-BF02-0FF4C2682551}"/>
              </a:ext>
            </a:extLst>
          </p:cNvPr>
          <p:cNvSpPr/>
          <p:nvPr/>
        </p:nvSpPr>
        <p:spPr>
          <a:xfrm>
            <a:off x="4350323" y="2509511"/>
            <a:ext cx="443346" cy="2047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3" name="Arrow: Down 22">
            <a:extLst>
              <a:ext uri="{FF2B5EF4-FFF2-40B4-BE49-F238E27FC236}">
                <a16:creationId xmlns:a16="http://schemas.microsoft.com/office/drawing/2014/main" id="{179F3307-AF5C-4C3B-8F0A-73038995BB96}"/>
              </a:ext>
            </a:extLst>
          </p:cNvPr>
          <p:cNvSpPr/>
          <p:nvPr/>
        </p:nvSpPr>
        <p:spPr>
          <a:xfrm>
            <a:off x="4350323" y="3789327"/>
            <a:ext cx="443346" cy="2047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4" name="Arrow: Down 23">
            <a:extLst>
              <a:ext uri="{FF2B5EF4-FFF2-40B4-BE49-F238E27FC236}">
                <a16:creationId xmlns:a16="http://schemas.microsoft.com/office/drawing/2014/main" id="{001316C4-10DD-4948-B075-ADA967D8B6C0}"/>
              </a:ext>
            </a:extLst>
          </p:cNvPr>
          <p:cNvSpPr/>
          <p:nvPr/>
        </p:nvSpPr>
        <p:spPr>
          <a:xfrm>
            <a:off x="4350323" y="4520503"/>
            <a:ext cx="443346" cy="2047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5" name="Arrow: Down 24">
            <a:extLst>
              <a:ext uri="{FF2B5EF4-FFF2-40B4-BE49-F238E27FC236}">
                <a16:creationId xmlns:a16="http://schemas.microsoft.com/office/drawing/2014/main" id="{9C0144FF-1901-4476-9A06-330F516B7281}"/>
              </a:ext>
            </a:extLst>
          </p:cNvPr>
          <p:cNvSpPr/>
          <p:nvPr/>
        </p:nvSpPr>
        <p:spPr>
          <a:xfrm>
            <a:off x="4350323" y="5251679"/>
            <a:ext cx="443346" cy="2047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6" name="Arrow: Down 25">
            <a:extLst>
              <a:ext uri="{FF2B5EF4-FFF2-40B4-BE49-F238E27FC236}">
                <a16:creationId xmlns:a16="http://schemas.microsoft.com/office/drawing/2014/main" id="{2DA5EC15-A5EB-48F6-A97C-7B9A7532BE90}"/>
              </a:ext>
            </a:extLst>
          </p:cNvPr>
          <p:cNvSpPr/>
          <p:nvPr/>
        </p:nvSpPr>
        <p:spPr>
          <a:xfrm rot="2050604">
            <a:off x="4246705" y="6013849"/>
            <a:ext cx="300836" cy="2189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7" name="Arrow: Down 26">
            <a:extLst>
              <a:ext uri="{FF2B5EF4-FFF2-40B4-BE49-F238E27FC236}">
                <a16:creationId xmlns:a16="http://schemas.microsoft.com/office/drawing/2014/main" id="{E635DC82-E622-4ABC-8537-C43A8BE05E70}"/>
              </a:ext>
            </a:extLst>
          </p:cNvPr>
          <p:cNvSpPr/>
          <p:nvPr/>
        </p:nvSpPr>
        <p:spPr>
          <a:xfrm rot="18896639">
            <a:off x="2778774" y="686881"/>
            <a:ext cx="443346" cy="83357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8" name="Arrow: Down 27">
            <a:extLst>
              <a:ext uri="{FF2B5EF4-FFF2-40B4-BE49-F238E27FC236}">
                <a16:creationId xmlns:a16="http://schemas.microsoft.com/office/drawing/2014/main" id="{13F2AF9B-AAC8-495D-A045-40578B84EC65}"/>
              </a:ext>
            </a:extLst>
          </p:cNvPr>
          <p:cNvSpPr/>
          <p:nvPr/>
        </p:nvSpPr>
        <p:spPr>
          <a:xfrm rot="2700000">
            <a:off x="5921880" y="686880"/>
            <a:ext cx="443346" cy="83357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9" name="Freeform: Shape 28">
            <a:extLst>
              <a:ext uri="{FF2B5EF4-FFF2-40B4-BE49-F238E27FC236}">
                <a16:creationId xmlns:a16="http://schemas.microsoft.com/office/drawing/2014/main" id="{496465A9-D48C-46FA-9877-05BCA3801A99}"/>
              </a:ext>
            </a:extLst>
          </p:cNvPr>
          <p:cNvSpPr/>
          <p:nvPr/>
        </p:nvSpPr>
        <p:spPr>
          <a:xfrm>
            <a:off x="6289223" y="3790981"/>
            <a:ext cx="4572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endParaRPr lang="en-US" sz="1400" b="1" dirty="0">
              <a:latin typeface="+mj-lt"/>
            </a:endParaRPr>
          </a:p>
        </p:txBody>
      </p:sp>
      <p:sp>
        <p:nvSpPr>
          <p:cNvPr id="30" name="Freeform: Shape 29">
            <a:extLst>
              <a:ext uri="{FF2B5EF4-FFF2-40B4-BE49-F238E27FC236}">
                <a16:creationId xmlns:a16="http://schemas.microsoft.com/office/drawing/2014/main" id="{5EE29337-915B-405E-8CE3-6AAB184D07D9}"/>
              </a:ext>
            </a:extLst>
          </p:cNvPr>
          <p:cNvSpPr/>
          <p:nvPr/>
        </p:nvSpPr>
        <p:spPr>
          <a:xfrm>
            <a:off x="6289223" y="3132107"/>
            <a:ext cx="4572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endParaRPr lang="en-US" sz="1400" b="1" dirty="0">
              <a:latin typeface="+mj-lt"/>
            </a:endParaRPr>
          </a:p>
        </p:txBody>
      </p:sp>
      <p:sp>
        <p:nvSpPr>
          <p:cNvPr id="31" name="Equals 30">
            <a:extLst>
              <a:ext uri="{FF2B5EF4-FFF2-40B4-BE49-F238E27FC236}">
                <a16:creationId xmlns:a16="http://schemas.microsoft.com/office/drawing/2014/main" id="{40CE26EE-3680-4B3B-B492-367E40B23D45}"/>
              </a:ext>
            </a:extLst>
          </p:cNvPr>
          <p:cNvSpPr/>
          <p:nvPr/>
        </p:nvSpPr>
        <p:spPr>
          <a:xfrm>
            <a:off x="6787994" y="3249077"/>
            <a:ext cx="314037" cy="204788"/>
          </a:xfrm>
          <a:prstGeom prst="mathEqua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solidFill>
                <a:schemeClr val="tx1"/>
              </a:solidFill>
              <a:latin typeface="+mj-lt"/>
            </a:endParaRPr>
          </a:p>
        </p:txBody>
      </p:sp>
      <p:sp>
        <p:nvSpPr>
          <p:cNvPr id="32" name="Equals 31">
            <a:extLst>
              <a:ext uri="{FF2B5EF4-FFF2-40B4-BE49-F238E27FC236}">
                <a16:creationId xmlns:a16="http://schemas.microsoft.com/office/drawing/2014/main" id="{C0F90B99-E26F-4DA3-BD1D-4420212585BB}"/>
              </a:ext>
            </a:extLst>
          </p:cNvPr>
          <p:cNvSpPr/>
          <p:nvPr/>
        </p:nvSpPr>
        <p:spPr>
          <a:xfrm>
            <a:off x="6787994" y="3917187"/>
            <a:ext cx="314037" cy="204788"/>
          </a:xfrm>
          <a:prstGeom prst="mathEqua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solidFill>
                <a:schemeClr val="tx1"/>
              </a:solidFill>
              <a:latin typeface="+mj-lt"/>
            </a:endParaRPr>
          </a:p>
        </p:txBody>
      </p:sp>
      <p:sp>
        <p:nvSpPr>
          <p:cNvPr id="33" name="TextBox 32">
            <a:extLst>
              <a:ext uri="{FF2B5EF4-FFF2-40B4-BE49-F238E27FC236}">
                <a16:creationId xmlns:a16="http://schemas.microsoft.com/office/drawing/2014/main" id="{31CD6152-118B-410C-9B87-2E72B6B74703}"/>
              </a:ext>
            </a:extLst>
          </p:cNvPr>
          <p:cNvSpPr txBox="1"/>
          <p:nvPr/>
        </p:nvSpPr>
        <p:spPr>
          <a:xfrm>
            <a:off x="7132043" y="3214179"/>
            <a:ext cx="1477820" cy="276999"/>
          </a:xfrm>
          <a:prstGeom prst="rect">
            <a:avLst/>
          </a:prstGeom>
          <a:noFill/>
        </p:spPr>
        <p:txBody>
          <a:bodyPr wrap="square" rtlCol="0">
            <a:spAutoFit/>
          </a:bodyPr>
          <a:lstStyle/>
          <a:p>
            <a:r>
              <a:rPr lang="en-US" sz="1200" b="1" dirty="0">
                <a:latin typeface="+mj-lt"/>
              </a:rPr>
              <a:t>Community Input</a:t>
            </a:r>
          </a:p>
        </p:txBody>
      </p:sp>
      <p:sp>
        <p:nvSpPr>
          <p:cNvPr id="34" name="TextBox 33">
            <a:extLst>
              <a:ext uri="{FF2B5EF4-FFF2-40B4-BE49-F238E27FC236}">
                <a16:creationId xmlns:a16="http://schemas.microsoft.com/office/drawing/2014/main" id="{076A2E2F-E384-418A-9261-B77E75DCC199}"/>
              </a:ext>
            </a:extLst>
          </p:cNvPr>
          <p:cNvSpPr txBox="1"/>
          <p:nvPr/>
        </p:nvSpPr>
        <p:spPr>
          <a:xfrm>
            <a:off x="7132043" y="3799765"/>
            <a:ext cx="1764183" cy="461665"/>
          </a:xfrm>
          <a:prstGeom prst="rect">
            <a:avLst/>
          </a:prstGeom>
          <a:noFill/>
        </p:spPr>
        <p:txBody>
          <a:bodyPr wrap="square" rtlCol="0">
            <a:spAutoFit/>
          </a:bodyPr>
          <a:lstStyle/>
          <a:p>
            <a:r>
              <a:rPr lang="en-US" sz="1200" b="1" dirty="0">
                <a:latin typeface="+mj-lt"/>
              </a:rPr>
              <a:t>Project Toolkit &amp; Document Templates</a:t>
            </a:r>
          </a:p>
        </p:txBody>
      </p:sp>
      <p:sp>
        <p:nvSpPr>
          <p:cNvPr id="35" name="Freeform: Shape 34">
            <a:extLst>
              <a:ext uri="{FF2B5EF4-FFF2-40B4-BE49-F238E27FC236}">
                <a16:creationId xmlns:a16="http://schemas.microsoft.com/office/drawing/2014/main" id="{058FE908-7916-4704-9791-D52B4A6F97A5}"/>
              </a:ext>
            </a:extLst>
          </p:cNvPr>
          <p:cNvSpPr/>
          <p:nvPr/>
        </p:nvSpPr>
        <p:spPr>
          <a:xfrm>
            <a:off x="338836" y="1834837"/>
            <a:ext cx="2286000" cy="64008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Environmental Considerations &amp; Site Constraints</a:t>
            </a:r>
          </a:p>
        </p:txBody>
      </p:sp>
      <p:sp>
        <p:nvSpPr>
          <p:cNvPr id="36" name="Arrow: Down 35">
            <a:extLst>
              <a:ext uri="{FF2B5EF4-FFF2-40B4-BE49-F238E27FC236}">
                <a16:creationId xmlns:a16="http://schemas.microsoft.com/office/drawing/2014/main" id="{308B448D-759D-4DB3-BFB6-82128189B47D}"/>
              </a:ext>
            </a:extLst>
          </p:cNvPr>
          <p:cNvSpPr/>
          <p:nvPr/>
        </p:nvSpPr>
        <p:spPr>
          <a:xfrm rot="16200000">
            <a:off x="2780148" y="1859473"/>
            <a:ext cx="443346" cy="591129"/>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37" name="Freeform: Shape 36">
            <a:extLst>
              <a:ext uri="{FF2B5EF4-FFF2-40B4-BE49-F238E27FC236}">
                <a16:creationId xmlns:a16="http://schemas.microsoft.com/office/drawing/2014/main" id="{CD2E1E58-7561-412F-B88E-595CD57A053A}"/>
              </a:ext>
            </a:extLst>
          </p:cNvPr>
          <p:cNvSpPr/>
          <p:nvPr/>
        </p:nvSpPr>
        <p:spPr>
          <a:xfrm>
            <a:off x="7172415" y="6215351"/>
            <a:ext cx="18288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200" b="1" dirty="0">
                <a:latin typeface="+mj-lt"/>
              </a:rPr>
              <a:t>Funding &amp; Support Resources</a:t>
            </a:r>
          </a:p>
        </p:txBody>
      </p:sp>
      <p:sp>
        <p:nvSpPr>
          <p:cNvPr id="38" name="Freeform: Shape 37">
            <a:extLst>
              <a:ext uri="{FF2B5EF4-FFF2-40B4-BE49-F238E27FC236}">
                <a16:creationId xmlns:a16="http://schemas.microsoft.com/office/drawing/2014/main" id="{D2A4A2A7-DD66-4751-82D1-D996BC8DA687}"/>
              </a:ext>
            </a:extLst>
          </p:cNvPr>
          <p:cNvSpPr/>
          <p:nvPr/>
        </p:nvSpPr>
        <p:spPr>
          <a:xfrm>
            <a:off x="153948" y="6215351"/>
            <a:ext cx="18288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Construction &amp; Design Standards</a:t>
            </a:r>
          </a:p>
        </p:txBody>
      </p:sp>
      <p:sp>
        <p:nvSpPr>
          <p:cNvPr id="40" name="Freeform: Shape 39">
            <a:extLst>
              <a:ext uri="{FF2B5EF4-FFF2-40B4-BE49-F238E27FC236}">
                <a16:creationId xmlns:a16="http://schemas.microsoft.com/office/drawing/2014/main" id="{DC775E50-6E80-4707-BCB7-E7B1EF2E49F1}"/>
              </a:ext>
            </a:extLst>
          </p:cNvPr>
          <p:cNvSpPr/>
          <p:nvPr/>
        </p:nvSpPr>
        <p:spPr>
          <a:xfrm>
            <a:off x="2493437" y="6215351"/>
            <a:ext cx="1828800" cy="457200"/>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Management Best Practices</a:t>
            </a:r>
          </a:p>
        </p:txBody>
      </p:sp>
      <p:sp>
        <p:nvSpPr>
          <p:cNvPr id="42" name="Arrow: Down 41">
            <a:extLst>
              <a:ext uri="{FF2B5EF4-FFF2-40B4-BE49-F238E27FC236}">
                <a16:creationId xmlns:a16="http://schemas.microsoft.com/office/drawing/2014/main" id="{536D38DF-4962-4A5C-941C-A93C17FAC26A}"/>
              </a:ext>
            </a:extLst>
          </p:cNvPr>
          <p:cNvSpPr/>
          <p:nvPr/>
        </p:nvSpPr>
        <p:spPr>
          <a:xfrm rot="19560000">
            <a:off x="4626758" y="6013286"/>
            <a:ext cx="300836" cy="2189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43" name="Arrow: Down 42">
            <a:extLst>
              <a:ext uri="{FF2B5EF4-FFF2-40B4-BE49-F238E27FC236}">
                <a16:creationId xmlns:a16="http://schemas.microsoft.com/office/drawing/2014/main" id="{D6ED12ED-3E4C-4CDA-A79B-6DF60D3923B4}"/>
              </a:ext>
            </a:extLst>
          </p:cNvPr>
          <p:cNvSpPr/>
          <p:nvPr/>
        </p:nvSpPr>
        <p:spPr>
          <a:xfrm rot="4224171">
            <a:off x="2455433" y="5323235"/>
            <a:ext cx="443346" cy="1365704"/>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44" name="Arrow: Down 43">
            <a:extLst>
              <a:ext uri="{FF2B5EF4-FFF2-40B4-BE49-F238E27FC236}">
                <a16:creationId xmlns:a16="http://schemas.microsoft.com/office/drawing/2014/main" id="{EB380F31-8E7F-4B9F-8397-6815077B8A2B}"/>
              </a:ext>
            </a:extLst>
          </p:cNvPr>
          <p:cNvSpPr/>
          <p:nvPr/>
        </p:nvSpPr>
        <p:spPr>
          <a:xfrm rot="17400000">
            <a:off x="6241134" y="5326132"/>
            <a:ext cx="443346" cy="1365704"/>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4" name="Rectangle 3">
            <a:extLst>
              <a:ext uri="{FF2B5EF4-FFF2-40B4-BE49-F238E27FC236}">
                <a16:creationId xmlns:a16="http://schemas.microsoft.com/office/drawing/2014/main" id="{94629B9F-E5D9-462A-9509-8BD46D8BBA98}"/>
              </a:ext>
            </a:extLst>
          </p:cNvPr>
          <p:cNvSpPr/>
          <p:nvPr/>
        </p:nvSpPr>
        <p:spPr>
          <a:xfrm>
            <a:off x="0" y="0"/>
            <a:ext cx="9144000" cy="15481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E36CF5F-E23C-4ED5-966D-3261A74652DC}"/>
              </a:ext>
            </a:extLst>
          </p:cNvPr>
          <p:cNvSpPr/>
          <p:nvPr/>
        </p:nvSpPr>
        <p:spPr>
          <a:xfrm>
            <a:off x="-4" y="5450875"/>
            <a:ext cx="9144000" cy="1395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BE35311-674E-443A-93CD-C5EE9C5A8B17}"/>
              </a:ext>
            </a:extLst>
          </p:cNvPr>
          <p:cNvSpPr/>
          <p:nvPr/>
        </p:nvSpPr>
        <p:spPr>
          <a:xfrm>
            <a:off x="2559534" y="2926469"/>
            <a:ext cx="676656" cy="67967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1F22F5D-C882-4A80-9AA0-3F1C55CE3C74}"/>
              </a:ext>
            </a:extLst>
          </p:cNvPr>
          <p:cNvSpPr txBox="1"/>
          <p:nvPr/>
        </p:nvSpPr>
        <p:spPr>
          <a:xfrm>
            <a:off x="2602297" y="2965367"/>
            <a:ext cx="591130" cy="646331"/>
          </a:xfrm>
          <a:prstGeom prst="rect">
            <a:avLst/>
          </a:prstGeom>
          <a:noFill/>
          <a:ln>
            <a:noFill/>
          </a:ln>
        </p:spPr>
        <p:txBody>
          <a:bodyPr wrap="square" rtlCol="0">
            <a:spAutoFit/>
          </a:bodyPr>
          <a:lstStyle/>
          <a:p>
            <a:pPr algn="ctr"/>
            <a:r>
              <a:rPr lang="en-US" sz="1200" b="1" dirty="0">
                <a:solidFill>
                  <a:schemeClr val="bg1"/>
                </a:solidFill>
                <a:latin typeface="+mj-lt"/>
              </a:rPr>
              <a:t>You Are Here</a:t>
            </a:r>
          </a:p>
        </p:txBody>
      </p:sp>
    </p:spTree>
    <p:extLst>
      <p:ext uri="{BB962C8B-B14F-4D97-AF65-F5344CB8AC3E}">
        <p14:creationId xmlns:p14="http://schemas.microsoft.com/office/powerpoint/2010/main" val="15763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79EA-5502-4A33-8AA5-B352575F0F38}"/>
              </a:ext>
            </a:extLst>
          </p:cNvPr>
          <p:cNvSpPr>
            <a:spLocks noGrp="1"/>
          </p:cNvSpPr>
          <p:nvPr>
            <p:ph type="title"/>
          </p:nvPr>
        </p:nvSpPr>
        <p:spPr>
          <a:xfrm>
            <a:off x="553411" y="17777"/>
            <a:ext cx="8037178" cy="886095"/>
          </a:xfrm>
        </p:spPr>
        <p:txBody>
          <a:bodyPr>
            <a:normAutofit/>
          </a:bodyPr>
          <a:lstStyle/>
          <a:p>
            <a:r>
              <a:rPr lang="en-US" dirty="0"/>
              <a:t>Project Progress</a:t>
            </a:r>
          </a:p>
        </p:txBody>
      </p:sp>
      <p:sp>
        <p:nvSpPr>
          <p:cNvPr id="12" name="Content Placeholder 2">
            <a:extLst>
              <a:ext uri="{FF2B5EF4-FFF2-40B4-BE49-F238E27FC236}">
                <a16:creationId xmlns:a16="http://schemas.microsoft.com/office/drawing/2014/main" id="{B30310DC-E70A-4AD0-98B4-75AEE06E5283}"/>
              </a:ext>
            </a:extLst>
          </p:cNvPr>
          <p:cNvSpPr>
            <a:spLocks noGrp="1"/>
          </p:cNvSpPr>
          <p:nvPr>
            <p:ph idx="1"/>
          </p:nvPr>
        </p:nvSpPr>
        <p:spPr>
          <a:xfrm>
            <a:off x="233394" y="1404671"/>
            <a:ext cx="4338606" cy="5419984"/>
          </a:xfrm>
        </p:spPr>
        <p:txBody>
          <a:bodyPr>
            <a:normAutofit fontScale="77500" lnSpcReduction="20000"/>
          </a:bodyPr>
          <a:lstStyle/>
          <a:p>
            <a:pPr>
              <a:lnSpc>
                <a:spcPct val="110000"/>
              </a:lnSpc>
            </a:pPr>
            <a:r>
              <a:rPr lang="en-US" sz="2400" dirty="0"/>
              <a:t>Forest Walk</a:t>
            </a:r>
          </a:p>
          <a:p>
            <a:pPr lvl="1">
              <a:lnSpc>
                <a:spcPct val="110000"/>
              </a:lnSpc>
            </a:pPr>
            <a:r>
              <a:rPr lang="en-US" sz="2000" dirty="0"/>
              <a:t>Identifying areas of ecological and recreational importance in the forest</a:t>
            </a:r>
          </a:p>
          <a:p>
            <a:pPr>
              <a:lnSpc>
                <a:spcPct val="110000"/>
              </a:lnSpc>
            </a:pPr>
            <a:r>
              <a:rPr lang="en-US" sz="2400" dirty="0"/>
              <a:t>Steering Committee Meetings</a:t>
            </a:r>
          </a:p>
          <a:p>
            <a:pPr lvl="1">
              <a:lnSpc>
                <a:spcPct val="110000"/>
              </a:lnSpc>
            </a:pPr>
            <a:r>
              <a:rPr lang="en-US" sz="2000" dirty="0"/>
              <a:t>Analysis of Strengths, Weaknesses, Opportunities, and Threats to the forest</a:t>
            </a:r>
          </a:p>
          <a:p>
            <a:pPr>
              <a:lnSpc>
                <a:spcPct val="110000"/>
              </a:lnSpc>
            </a:pPr>
            <a:r>
              <a:rPr lang="en-US" sz="2400" dirty="0"/>
              <a:t>Public Workshop</a:t>
            </a:r>
          </a:p>
          <a:p>
            <a:pPr lvl="1">
              <a:lnSpc>
                <a:spcPct val="110000"/>
              </a:lnSpc>
            </a:pPr>
            <a:r>
              <a:rPr lang="en-US" sz="2100" dirty="0">
                <a:solidFill>
                  <a:srgbClr val="FF0000"/>
                </a:solidFill>
              </a:rPr>
              <a:t>DATE</a:t>
            </a:r>
          </a:p>
          <a:p>
            <a:pPr lvl="1">
              <a:lnSpc>
                <a:spcPct val="110000"/>
              </a:lnSpc>
            </a:pPr>
            <a:r>
              <a:rPr lang="en-US" sz="2100" dirty="0">
                <a:solidFill>
                  <a:srgbClr val="FF0000"/>
                </a:solidFill>
              </a:rPr>
              <a:t>___ </a:t>
            </a:r>
            <a:r>
              <a:rPr lang="en-US" sz="2100" dirty="0"/>
              <a:t>attendees</a:t>
            </a:r>
          </a:p>
          <a:p>
            <a:pPr lvl="1">
              <a:lnSpc>
                <a:spcPct val="110000"/>
              </a:lnSpc>
            </a:pPr>
            <a:r>
              <a:rPr lang="en-US" sz="2100" dirty="0"/>
              <a:t>Questions about a vision, natural resources, activities, programs, and events in the forest</a:t>
            </a:r>
          </a:p>
          <a:p>
            <a:pPr>
              <a:lnSpc>
                <a:spcPct val="110000"/>
              </a:lnSpc>
            </a:pPr>
            <a:r>
              <a:rPr lang="en-US" sz="2400" dirty="0"/>
              <a:t>Survey</a:t>
            </a:r>
          </a:p>
          <a:p>
            <a:pPr lvl="1">
              <a:lnSpc>
                <a:spcPct val="110000"/>
              </a:lnSpc>
            </a:pPr>
            <a:r>
              <a:rPr lang="en-US" sz="2100" dirty="0">
                <a:solidFill>
                  <a:srgbClr val="FF0000"/>
                </a:solidFill>
              </a:rPr>
              <a:t>___</a:t>
            </a:r>
            <a:r>
              <a:rPr lang="en-US" sz="2100" dirty="0"/>
              <a:t> responses</a:t>
            </a:r>
          </a:p>
          <a:p>
            <a:pPr lvl="1">
              <a:lnSpc>
                <a:spcPct val="110000"/>
              </a:lnSpc>
            </a:pPr>
            <a:r>
              <a:rPr lang="en-US" sz="2100" dirty="0"/>
              <a:t>Available both online and hard copy</a:t>
            </a:r>
          </a:p>
          <a:p>
            <a:pPr lvl="1">
              <a:lnSpc>
                <a:spcPct val="110000"/>
              </a:lnSpc>
            </a:pPr>
            <a:r>
              <a:rPr lang="en-US" sz="2100" dirty="0"/>
              <a:t>Same questions as the public workshop</a:t>
            </a:r>
          </a:p>
          <a:p>
            <a:pPr lvl="1"/>
            <a:endParaRPr lang="en-US" sz="1600" dirty="0"/>
          </a:p>
        </p:txBody>
      </p:sp>
      <p:sp>
        <p:nvSpPr>
          <p:cNvPr id="14" name="TextBox 13">
            <a:extLst>
              <a:ext uri="{FF2B5EF4-FFF2-40B4-BE49-F238E27FC236}">
                <a16:creationId xmlns:a16="http://schemas.microsoft.com/office/drawing/2014/main" id="{C8D1AED1-3317-4D85-BA0E-13B7250C454C}"/>
              </a:ext>
            </a:extLst>
          </p:cNvPr>
          <p:cNvSpPr txBox="1"/>
          <p:nvPr/>
        </p:nvSpPr>
        <p:spPr>
          <a:xfrm>
            <a:off x="553411" y="786040"/>
            <a:ext cx="8166519" cy="618631"/>
          </a:xfrm>
          <a:prstGeom prst="rect">
            <a:avLst/>
          </a:prstGeom>
          <a:noFill/>
        </p:spPr>
        <p:txBody>
          <a:bodyPr wrap="square" rtlCol="0">
            <a:spAutoFit/>
          </a:bodyPr>
          <a:lstStyle/>
          <a:p>
            <a:pPr lvl="0" algn="ctr" defTabSz="914400">
              <a:lnSpc>
                <a:spcPct val="90000"/>
              </a:lnSpc>
              <a:spcBef>
                <a:spcPts val="1000"/>
              </a:spcBef>
            </a:pPr>
            <a:r>
              <a:rPr lang="en-US" b="1" dirty="0">
                <a:solidFill>
                  <a:schemeClr val="accent4"/>
                </a:solidFill>
                <a:latin typeface="+mj-lt"/>
              </a:rPr>
              <a:t>Community Visioning &amp; Draft Strategies</a:t>
            </a:r>
          </a:p>
          <a:p>
            <a:endParaRPr lang="en-US" dirty="0"/>
          </a:p>
        </p:txBody>
      </p:sp>
      <p:sp>
        <p:nvSpPr>
          <p:cNvPr id="15" name="Freeform: Shape 14">
            <a:extLst>
              <a:ext uri="{FF2B5EF4-FFF2-40B4-BE49-F238E27FC236}">
                <a16:creationId xmlns:a16="http://schemas.microsoft.com/office/drawing/2014/main" id="{8FEC0B8B-D5D4-4AA5-9A65-B71BB181212D}"/>
              </a:ext>
            </a:extLst>
          </p:cNvPr>
          <p:cNvSpPr/>
          <p:nvPr/>
        </p:nvSpPr>
        <p:spPr>
          <a:xfrm>
            <a:off x="5597180" y="5097258"/>
            <a:ext cx="2286000" cy="1581684"/>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latin typeface="+mj-lt"/>
              </a:rPr>
              <a:t>This information was taken into account in developing natural resource guidelines, vision framework, and strategies for the forest</a:t>
            </a:r>
          </a:p>
        </p:txBody>
      </p:sp>
      <p:pic>
        <p:nvPicPr>
          <p:cNvPr id="7" name="Picture 6">
            <a:extLst>
              <a:ext uri="{FF2B5EF4-FFF2-40B4-BE49-F238E27FC236}">
                <a16:creationId xmlns:a16="http://schemas.microsoft.com/office/drawing/2014/main" id="{DAA3E61E-A755-48EF-943E-C05B40AC3AB6}"/>
              </a:ext>
            </a:extLst>
          </p:cNvPr>
          <p:cNvPicPr>
            <a:picLocks noChangeAspect="1"/>
          </p:cNvPicPr>
          <p:nvPr/>
        </p:nvPicPr>
        <p:blipFill rotWithShape="1">
          <a:blip r:embed="rId3">
            <a:extLst>
              <a:ext uri="{28A0092B-C50C-407E-A947-70E740481C1C}">
                <a14:useLocalDpi xmlns:a14="http://schemas.microsoft.com/office/drawing/2010/main" val="0"/>
              </a:ext>
            </a:extLst>
          </a:blip>
          <a:srcRect l="34203" t="2611" r="8986" b="35169"/>
          <a:stretch/>
        </p:blipFill>
        <p:spPr>
          <a:xfrm rot="10800000">
            <a:off x="4636670" y="1567056"/>
            <a:ext cx="4100098" cy="3367817"/>
          </a:xfrm>
          <a:prstGeom prst="rect">
            <a:avLst/>
          </a:prstGeom>
        </p:spPr>
      </p:pic>
      <p:sp>
        <p:nvSpPr>
          <p:cNvPr id="8" name="Freeform: Shape 7">
            <a:extLst>
              <a:ext uri="{FF2B5EF4-FFF2-40B4-BE49-F238E27FC236}">
                <a16:creationId xmlns:a16="http://schemas.microsoft.com/office/drawing/2014/main" id="{D07257C1-AFD0-498E-B9E0-EFE7368F6B2E}"/>
              </a:ext>
            </a:extLst>
          </p:cNvPr>
          <p:cNvSpPr/>
          <p:nvPr/>
        </p:nvSpPr>
        <p:spPr>
          <a:xfrm>
            <a:off x="5685957" y="2823022"/>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Photo of Public Workshop</a:t>
            </a:r>
          </a:p>
        </p:txBody>
      </p:sp>
    </p:spTree>
    <p:extLst>
      <p:ext uri="{BB962C8B-B14F-4D97-AF65-F5344CB8AC3E}">
        <p14:creationId xmlns:p14="http://schemas.microsoft.com/office/powerpoint/2010/main" val="289814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2128"/>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779528"/>
            <a:ext cx="9144000" cy="1026922"/>
          </a:xfrm>
        </p:spPr>
        <p:txBody>
          <a:bodyPr>
            <a:normAutofit/>
          </a:bodyPr>
          <a:lstStyle/>
          <a:p>
            <a:pPr algn="ctr"/>
            <a:r>
              <a:rPr lang="en-US" dirty="0">
                <a:solidFill>
                  <a:schemeClr val="bg1"/>
                </a:solidFill>
              </a:rPr>
              <a:t>Vision Framework</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129845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3EF-46C1-460D-86B6-AD1A039E28AE}"/>
              </a:ext>
            </a:extLst>
          </p:cNvPr>
          <p:cNvSpPr>
            <a:spLocks noGrp="1"/>
          </p:cNvSpPr>
          <p:nvPr>
            <p:ph type="title"/>
          </p:nvPr>
        </p:nvSpPr>
        <p:spPr>
          <a:xfrm>
            <a:off x="628650" y="205428"/>
            <a:ext cx="7886700" cy="1325563"/>
          </a:xfrm>
        </p:spPr>
        <p:txBody>
          <a:bodyPr/>
          <a:lstStyle/>
          <a:p>
            <a:r>
              <a:rPr lang="en-US" dirty="0"/>
              <a:t>Vision Framework</a:t>
            </a:r>
          </a:p>
        </p:txBody>
      </p:sp>
      <p:sp>
        <p:nvSpPr>
          <p:cNvPr id="3" name="Content Placeholder 2">
            <a:extLst>
              <a:ext uri="{FF2B5EF4-FFF2-40B4-BE49-F238E27FC236}">
                <a16:creationId xmlns:a16="http://schemas.microsoft.com/office/drawing/2014/main" id="{6BEBD0F9-7208-49C2-A34D-33BC36CC92C5}"/>
              </a:ext>
            </a:extLst>
          </p:cNvPr>
          <p:cNvSpPr>
            <a:spLocks noGrp="1"/>
          </p:cNvSpPr>
          <p:nvPr>
            <p:ph idx="1"/>
          </p:nvPr>
        </p:nvSpPr>
        <p:spPr>
          <a:xfrm>
            <a:off x="628650" y="1825625"/>
            <a:ext cx="4760096" cy="4504154"/>
          </a:xfrm>
        </p:spPr>
        <p:txBody>
          <a:bodyPr>
            <a:normAutofit fontScale="92500" lnSpcReduction="10000"/>
          </a:bodyPr>
          <a:lstStyle/>
          <a:p>
            <a:r>
              <a:rPr lang="en-US" sz="2400" dirty="0"/>
              <a:t>Community’s ideal conditions for the forest</a:t>
            </a:r>
          </a:p>
          <a:p>
            <a:r>
              <a:rPr lang="en-US" sz="2400" dirty="0"/>
              <a:t>Encompasses a variety of local perspectives</a:t>
            </a:r>
          </a:p>
          <a:p>
            <a:r>
              <a:rPr lang="en-US" sz="2400" dirty="0"/>
              <a:t>Allows for more complexity than a 1-2 sentence vision statement</a:t>
            </a:r>
          </a:p>
          <a:p>
            <a:r>
              <a:rPr lang="en-US" sz="2400" dirty="0"/>
              <a:t>Includes: </a:t>
            </a:r>
          </a:p>
          <a:p>
            <a:pPr marL="971550" lvl="1" indent="-514350">
              <a:buFont typeface="+mj-lt"/>
              <a:buAutoNum type="arabicPeriod"/>
            </a:pPr>
            <a:r>
              <a:rPr lang="en-US" sz="2000" dirty="0"/>
              <a:t>A discussion of management balance in the forest</a:t>
            </a:r>
          </a:p>
          <a:p>
            <a:pPr marL="971550" lvl="1" indent="-514350">
              <a:buFont typeface="+mj-lt"/>
              <a:buAutoNum type="arabicPeriod"/>
            </a:pPr>
            <a:r>
              <a:rPr lang="en-US" sz="2000" dirty="0"/>
              <a:t>A list of key attributes that describe the community’s desired character for the forest</a:t>
            </a:r>
          </a:p>
          <a:p>
            <a:r>
              <a:rPr lang="en-US" sz="2400" dirty="0"/>
              <a:t>This framework covers all forest uses (not just recreation)</a:t>
            </a:r>
          </a:p>
        </p:txBody>
      </p:sp>
      <p:sp>
        <p:nvSpPr>
          <p:cNvPr id="4" name="Text Placeholder 3">
            <a:extLst>
              <a:ext uri="{FF2B5EF4-FFF2-40B4-BE49-F238E27FC236}">
                <a16:creationId xmlns:a16="http://schemas.microsoft.com/office/drawing/2014/main" id="{E2C94F2C-BA0A-43A6-9CF2-77AA882F0299}"/>
              </a:ext>
            </a:extLst>
          </p:cNvPr>
          <p:cNvSpPr>
            <a:spLocks noGrp="1"/>
          </p:cNvSpPr>
          <p:nvPr>
            <p:ph type="body" sz="quarter" idx="13"/>
          </p:nvPr>
        </p:nvSpPr>
        <p:spPr>
          <a:xfrm>
            <a:off x="628650" y="1223605"/>
            <a:ext cx="7886700" cy="327170"/>
          </a:xfrm>
        </p:spPr>
        <p:txBody>
          <a:bodyPr>
            <a:normAutofit lnSpcReduction="10000"/>
          </a:bodyPr>
          <a:lstStyle/>
          <a:p>
            <a:r>
              <a:rPr lang="en-US" b="1" dirty="0"/>
              <a:t>Turning the community’s ideas into a framework for the future</a:t>
            </a:r>
          </a:p>
        </p:txBody>
      </p:sp>
      <p:pic>
        <p:nvPicPr>
          <p:cNvPr id="5" name="Picture 4">
            <a:extLst>
              <a:ext uri="{FF2B5EF4-FFF2-40B4-BE49-F238E27FC236}">
                <a16:creationId xmlns:a16="http://schemas.microsoft.com/office/drawing/2014/main" id="{2AFD245A-4BC6-483B-929C-86B63CF3C01D}"/>
              </a:ext>
            </a:extLst>
          </p:cNvPr>
          <p:cNvPicPr>
            <a:picLocks noChangeAspect="1"/>
          </p:cNvPicPr>
          <p:nvPr/>
        </p:nvPicPr>
        <p:blipFill rotWithShape="1">
          <a:blip r:embed="rId2">
            <a:extLst>
              <a:ext uri="{28A0092B-C50C-407E-A947-70E740481C1C}">
                <a14:useLocalDpi xmlns:a14="http://schemas.microsoft.com/office/drawing/2010/main" val="0"/>
              </a:ext>
            </a:extLst>
          </a:blip>
          <a:srcRect l="16662" r="18912"/>
          <a:stretch/>
        </p:blipFill>
        <p:spPr>
          <a:xfrm>
            <a:off x="5633002" y="2018934"/>
            <a:ext cx="2882348" cy="3615461"/>
          </a:xfrm>
          <a:prstGeom prst="rect">
            <a:avLst/>
          </a:prstGeom>
        </p:spPr>
      </p:pic>
    </p:spTree>
    <p:extLst>
      <p:ext uri="{BB962C8B-B14F-4D97-AF65-F5344CB8AC3E}">
        <p14:creationId xmlns:p14="http://schemas.microsoft.com/office/powerpoint/2010/main" val="3916504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5323-7E30-4079-AC2B-D659F40BFFF3}"/>
              </a:ext>
            </a:extLst>
          </p:cNvPr>
          <p:cNvSpPr>
            <a:spLocks noGrp="1"/>
          </p:cNvSpPr>
          <p:nvPr>
            <p:ph type="title"/>
          </p:nvPr>
        </p:nvSpPr>
        <p:spPr>
          <a:xfrm>
            <a:off x="628650" y="205328"/>
            <a:ext cx="7886700" cy="1325563"/>
          </a:xfrm>
        </p:spPr>
        <p:txBody>
          <a:bodyPr/>
          <a:lstStyle/>
          <a:p>
            <a:r>
              <a:rPr lang="en-US" dirty="0"/>
              <a:t>Existing Experiences</a:t>
            </a:r>
          </a:p>
        </p:txBody>
      </p:sp>
      <p:sp>
        <p:nvSpPr>
          <p:cNvPr id="7" name="Text Placeholder 6">
            <a:extLst>
              <a:ext uri="{FF2B5EF4-FFF2-40B4-BE49-F238E27FC236}">
                <a16:creationId xmlns:a16="http://schemas.microsoft.com/office/drawing/2014/main" id="{5FB41726-6AFC-422C-9FC3-279E178186D4}"/>
              </a:ext>
            </a:extLst>
          </p:cNvPr>
          <p:cNvSpPr>
            <a:spLocks noGrp="1"/>
          </p:cNvSpPr>
          <p:nvPr>
            <p:ph type="body" sz="quarter" idx="13"/>
          </p:nvPr>
        </p:nvSpPr>
        <p:spPr>
          <a:xfrm>
            <a:off x="628650" y="1207608"/>
            <a:ext cx="7886700" cy="327170"/>
          </a:xfrm>
        </p:spPr>
        <p:txBody>
          <a:bodyPr>
            <a:normAutofit fontScale="77500" lnSpcReduction="20000"/>
          </a:bodyPr>
          <a:lstStyle/>
          <a:p>
            <a:r>
              <a:rPr lang="en-US" b="1" dirty="0"/>
              <a:t>What word or phrase best describes your EXISTING experience with our town forest?</a:t>
            </a:r>
          </a:p>
        </p:txBody>
      </p:sp>
      <p:pic>
        <p:nvPicPr>
          <p:cNvPr id="8" name="Picture 7">
            <a:extLst>
              <a:ext uri="{FF2B5EF4-FFF2-40B4-BE49-F238E27FC236}">
                <a16:creationId xmlns:a16="http://schemas.microsoft.com/office/drawing/2014/main" id="{7FF1E80E-8260-467B-A2A7-28E63304D8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509" y="1857097"/>
            <a:ext cx="5943600" cy="4457700"/>
          </a:xfrm>
          <a:prstGeom prst="rect">
            <a:avLst/>
          </a:prstGeom>
          <a:noFill/>
          <a:ln>
            <a:noFill/>
          </a:ln>
        </p:spPr>
      </p:pic>
      <p:sp>
        <p:nvSpPr>
          <p:cNvPr id="5" name="Freeform: Shape 4">
            <a:extLst>
              <a:ext uri="{FF2B5EF4-FFF2-40B4-BE49-F238E27FC236}">
                <a16:creationId xmlns:a16="http://schemas.microsoft.com/office/drawing/2014/main" id="{730EBE33-46B1-45D1-9478-E46910C0725D}"/>
              </a:ext>
            </a:extLst>
          </p:cNvPr>
          <p:cNvSpPr/>
          <p:nvPr/>
        </p:nvSpPr>
        <p:spPr>
          <a:xfrm>
            <a:off x="3866035" y="3204762"/>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err="1">
                <a:solidFill>
                  <a:srgbClr val="FF0000"/>
                </a:solidFill>
                <a:latin typeface="+mj-lt"/>
              </a:rPr>
              <a:t>Wordcloud</a:t>
            </a:r>
            <a:r>
              <a:rPr lang="en-US" sz="1400" b="1" dirty="0">
                <a:solidFill>
                  <a:srgbClr val="FF0000"/>
                </a:solidFill>
                <a:latin typeface="+mj-lt"/>
              </a:rPr>
              <a:t> from survey results</a:t>
            </a:r>
          </a:p>
        </p:txBody>
      </p:sp>
    </p:spTree>
    <p:extLst>
      <p:ext uri="{BB962C8B-B14F-4D97-AF65-F5344CB8AC3E}">
        <p14:creationId xmlns:p14="http://schemas.microsoft.com/office/powerpoint/2010/main" val="426984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5323-7E30-4079-AC2B-D659F40BFFF3}"/>
              </a:ext>
            </a:extLst>
          </p:cNvPr>
          <p:cNvSpPr>
            <a:spLocks noGrp="1"/>
          </p:cNvSpPr>
          <p:nvPr>
            <p:ph type="title"/>
          </p:nvPr>
        </p:nvSpPr>
        <p:spPr>
          <a:xfrm>
            <a:off x="628650" y="160696"/>
            <a:ext cx="7886700" cy="1325563"/>
          </a:xfrm>
        </p:spPr>
        <p:txBody>
          <a:bodyPr/>
          <a:lstStyle/>
          <a:p>
            <a:r>
              <a:rPr lang="en-US" dirty="0"/>
              <a:t>Future Experiences</a:t>
            </a:r>
          </a:p>
        </p:txBody>
      </p:sp>
      <p:sp>
        <p:nvSpPr>
          <p:cNvPr id="7" name="Text Placeholder 6">
            <a:extLst>
              <a:ext uri="{FF2B5EF4-FFF2-40B4-BE49-F238E27FC236}">
                <a16:creationId xmlns:a16="http://schemas.microsoft.com/office/drawing/2014/main" id="{5FB41726-6AFC-422C-9FC3-279E178186D4}"/>
              </a:ext>
            </a:extLst>
          </p:cNvPr>
          <p:cNvSpPr>
            <a:spLocks noGrp="1"/>
          </p:cNvSpPr>
          <p:nvPr>
            <p:ph type="body" sz="quarter" idx="13"/>
          </p:nvPr>
        </p:nvSpPr>
        <p:spPr>
          <a:xfrm>
            <a:off x="628650" y="1261304"/>
            <a:ext cx="7886700" cy="327170"/>
          </a:xfrm>
        </p:spPr>
        <p:txBody>
          <a:bodyPr>
            <a:normAutofit fontScale="70000" lnSpcReduction="20000"/>
          </a:bodyPr>
          <a:lstStyle/>
          <a:p>
            <a:r>
              <a:rPr lang="en-US" b="1" dirty="0"/>
              <a:t>What word or phrase best describes your DESIRED FUTURE experience with our town forest?</a:t>
            </a:r>
          </a:p>
        </p:txBody>
      </p:sp>
      <p:pic>
        <p:nvPicPr>
          <p:cNvPr id="8" name="Picture 7">
            <a:extLst>
              <a:ext uri="{FF2B5EF4-FFF2-40B4-BE49-F238E27FC236}">
                <a16:creationId xmlns:a16="http://schemas.microsoft.com/office/drawing/2014/main" id="{E438F08C-9ADC-4970-A538-B93CAB270A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90689"/>
            <a:ext cx="5943600" cy="4457700"/>
          </a:xfrm>
          <a:prstGeom prst="rect">
            <a:avLst/>
          </a:prstGeom>
          <a:noFill/>
          <a:ln>
            <a:noFill/>
          </a:ln>
        </p:spPr>
      </p:pic>
      <p:sp>
        <p:nvSpPr>
          <p:cNvPr id="5" name="Freeform: Shape 4">
            <a:extLst>
              <a:ext uri="{FF2B5EF4-FFF2-40B4-BE49-F238E27FC236}">
                <a16:creationId xmlns:a16="http://schemas.microsoft.com/office/drawing/2014/main" id="{1EB15EF3-E431-4C90-8073-7382E1793FF6}"/>
              </a:ext>
            </a:extLst>
          </p:cNvPr>
          <p:cNvSpPr/>
          <p:nvPr/>
        </p:nvSpPr>
        <p:spPr>
          <a:xfrm>
            <a:off x="3528683" y="3429000"/>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err="1">
                <a:solidFill>
                  <a:srgbClr val="FF0000"/>
                </a:solidFill>
                <a:latin typeface="+mj-lt"/>
              </a:rPr>
              <a:t>Wordcloud</a:t>
            </a:r>
            <a:r>
              <a:rPr lang="en-US" sz="1400" b="1" dirty="0">
                <a:solidFill>
                  <a:srgbClr val="FF0000"/>
                </a:solidFill>
                <a:latin typeface="+mj-lt"/>
              </a:rPr>
              <a:t> from survey results</a:t>
            </a:r>
          </a:p>
        </p:txBody>
      </p:sp>
    </p:spTree>
    <p:extLst>
      <p:ext uri="{BB962C8B-B14F-4D97-AF65-F5344CB8AC3E}">
        <p14:creationId xmlns:p14="http://schemas.microsoft.com/office/powerpoint/2010/main" val="137470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5323-7E30-4079-AC2B-D659F40BFFF3}"/>
              </a:ext>
            </a:extLst>
          </p:cNvPr>
          <p:cNvSpPr>
            <a:spLocks noGrp="1"/>
          </p:cNvSpPr>
          <p:nvPr>
            <p:ph type="title"/>
          </p:nvPr>
        </p:nvSpPr>
        <p:spPr>
          <a:xfrm>
            <a:off x="628650" y="0"/>
            <a:ext cx="7886700" cy="1325563"/>
          </a:xfrm>
        </p:spPr>
        <p:txBody>
          <a:bodyPr/>
          <a:lstStyle/>
          <a:p>
            <a:r>
              <a:rPr lang="en-US" dirty="0"/>
              <a:t>Management Balance</a:t>
            </a:r>
          </a:p>
        </p:txBody>
      </p:sp>
      <p:sp>
        <p:nvSpPr>
          <p:cNvPr id="3" name="Content Placeholder 2">
            <a:extLst>
              <a:ext uri="{FF2B5EF4-FFF2-40B4-BE49-F238E27FC236}">
                <a16:creationId xmlns:a16="http://schemas.microsoft.com/office/drawing/2014/main" id="{98A467C9-D483-4FF9-9BE7-E57C3D5282F0}"/>
              </a:ext>
            </a:extLst>
          </p:cNvPr>
          <p:cNvSpPr>
            <a:spLocks noGrp="1"/>
          </p:cNvSpPr>
          <p:nvPr>
            <p:ph idx="1"/>
          </p:nvPr>
        </p:nvSpPr>
        <p:spPr>
          <a:xfrm>
            <a:off x="628650" y="1660124"/>
            <a:ext cx="7654216" cy="1453716"/>
          </a:xfrm>
        </p:spPr>
        <p:txBody>
          <a:bodyPr>
            <a:normAutofit fontScale="62500" lnSpcReduction="20000"/>
          </a:bodyPr>
          <a:lstStyle/>
          <a:p>
            <a:pPr marL="0" indent="0">
              <a:lnSpc>
                <a:spcPct val="110000"/>
              </a:lnSpc>
              <a:buNone/>
            </a:pPr>
            <a:r>
              <a:rPr lang="en-US" dirty="0"/>
              <a:t>The Marshfield community expressed that Natural Resources &amp; Habitat, Education &amp; Demonstration Projects, and Recreation are more important uses in the management of the forest than Timber &amp; Forest Products. Both survey respondents and workshop participants felt that Natural Resources &amp; Habitat were most important.</a:t>
            </a:r>
          </a:p>
        </p:txBody>
      </p:sp>
      <p:sp>
        <p:nvSpPr>
          <p:cNvPr id="4" name="Text Placeholder 3">
            <a:extLst>
              <a:ext uri="{FF2B5EF4-FFF2-40B4-BE49-F238E27FC236}">
                <a16:creationId xmlns:a16="http://schemas.microsoft.com/office/drawing/2014/main" id="{CCC8F370-2A05-4CEF-92B5-A7292041F8CE}"/>
              </a:ext>
            </a:extLst>
          </p:cNvPr>
          <p:cNvSpPr>
            <a:spLocks noGrp="1"/>
          </p:cNvSpPr>
          <p:nvPr>
            <p:ph type="body" sz="quarter" idx="13"/>
          </p:nvPr>
        </p:nvSpPr>
        <p:spPr>
          <a:xfrm>
            <a:off x="0" y="1061789"/>
            <a:ext cx="9144000" cy="327170"/>
          </a:xfrm>
        </p:spPr>
        <p:txBody>
          <a:bodyPr>
            <a:noAutofit/>
          </a:bodyPr>
          <a:lstStyle/>
          <a:p>
            <a:r>
              <a:rPr lang="en-US" b="1" dirty="0"/>
              <a:t>Where should the management focus fall for the Town Forest in your community?</a:t>
            </a:r>
          </a:p>
        </p:txBody>
      </p:sp>
      <p:sp>
        <p:nvSpPr>
          <p:cNvPr id="9" name="Text Placeholder 3">
            <a:extLst>
              <a:ext uri="{FF2B5EF4-FFF2-40B4-BE49-F238E27FC236}">
                <a16:creationId xmlns:a16="http://schemas.microsoft.com/office/drawing/2014/main" id="{CEB9F0F9-E930-41A3-A856-43DB20F08856}"/>
              </a:ext>
            </a:extLst>
          </p:cNvPr>
          <p:cNvSpPr txBox="1">
            <a:spLocks/>
          </p:cNvSpPr>
          <p:nvPr/>
        </p:nvSpPr>
        <p:spPr>
          <a:xfrm>
            <a:off x="532660" y="5775135"/>
            <a:ext cx="3710866" cy="3149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Workshop Participants</a:t>
            </a:r>
          </a:p>
        </p:txBody>
      </p:sp>
      <p:sp>
        <p:nvSpPr>
          <p:cNvPr id="11" name="Text Placeholder 3">
            <a:extLst>
              <a:ext uri="{FF2B5EF4-FFF2-40B4-BE49-F238E27FC236}">
                <a16:creationId xmlns:a16="http://schemas.microsoft.com/office/drawing/2014/main" id="{B05C5E7F-3D69-4D17-A508-E82A976FDC9E}"/>
              </a:ext>
            </a:extLst>
          </p:cNvPr>
          <p:cNvSpPr txBox="1">
            <a:spLocks/>
          </p:cNvSpPr>
          <p:nvPr/>
        </p:nvSpPr>
        <p:spPr>
          <a:xfrm>
            <a:off x="4572000" y="5775135"/>
            <a:ext cx="3710866" cy="3149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chemeClr val="accent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Survey Respondents</a:t>
            </a:r>
          </a:p>
        </p:txBody>
      </p:sp>
      <p:pic>
        <p:nvPicPr>
          <p:cNvPr id="12" name="Picture 11">
            <a:extLst>
              <a:ext uri="{FF2B5EF4-FFF2-40B4-BE49-F238E27FC236}">
                <a16:creationId xmlns:a16="http://schemas.microsoft.com/office/drawing/2014/main" id="{40961893-FCE9-4455-BF42-C4E5C3F8D3E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890" y="3234406"/>
            <a:ext cx="3364406" cy="2521954"/>
          </a:xfrm>
          <a:prstGeom prst="rect">
            <a:avLst/>
          </a:prstGeom>
          <a:noFill/>
          <a:ln>
            <a:noFill/>
          </a:ln>
        </p:spPr>
      </p:pic>
      <p:pic>
        <p:nvPicPr>
          <p:cNvPr id="7" name="Picture 6">
            <a:extLst>
              <a:ext uri="{FF2B5EF4-FFF2-40B4-BE49-F238E27FC236}">
                <a16:creationId xmlns:a16="http://schemas.microsoft.com/office/drawing/2014/main" id="{8E63F7B5-923D-4E60-B4BD-5AD20F1C2DF7}"/>
              </a:ext>
            </a:extLst>
          </p:cNvPr>
          <p:cNvPicPr>
            <a:picLocks noChangeAspect="1"/>
          </p:cNvPicPr>
          <p:nvPr/>
        </p:nvPicPr>
        <p:blipFill>
          <a:blip r:embed="rId3"/>
          <a:stretch>
            <a:fillRect/>
          </a:stretch>
        </p:blipFill>
        <p:spPr>
          <a:xfrm>
            <a:off x="4572000" y="3234406"/>
            <a:ext cx="3524801" cy="2521954"/>
          </a:xfrm>
          <a:prstGeom prst="rect">
            <a:avLst/>
          </a:prstGeom>
        </p:spPr>
      </p:pic>
      <p:sp>
        <p:nvSpPr>
          <p:cNvPr id="10" name="Freeform: Shape 9">
            <a:extLst>
              <a:ext uri="{FF2B5EF4-FFF2-40B4-BE49-F238E27FC236}">
                <a16:creationId xmlns:a16="http://schemas.microsoft.com/office/drawing/2014/main" id="{031E2E4D-791F-467C-9489-35675F11633B}"/>
              </a:ext>
            </a:extLst>
          </p:cNvPr>
          <p:cNvSpPr/>
          <p:nvPr/>
        </p:nvSpPr>
        <p:spPr>
          <a:xfrm>
            <a:off x="3312758" y="1936966"/>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Management focus summary written for vision framework </a:t>
            </a:r>
          </a:p>
        </p:txBody>
      </p:sp>
      <p:sp>
        <p:nvSpPr>
          <p:cNvPr id="13" name="Freeform: Shape 12">
            <a:extLst>
              <a:ext uri="{FF2B5EF4-FFF2-40B4-BE49-F238E27FC236}">
                <a16:creationId xmlns:a16="http://schemas.microsoft.com/office/drawing/2014/main" id="{7D4528DA-E030-41DC-86DB-6803E6530FA5}"/>
              </a:ext>
            </a:extLst>
          </p:cNvPr>
          <p:cNvSpPr/>
          <p:nvPr/>
        </p:nvSpPr>
        <p:spPr>
          <a:xfrm>
            <a:off x="5391612" y="4099962"/>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Online Survey results</a:t>
            </a:r>
          </a:p>
        </p:txBody>
      </p:sp>
      <p:sp>
        <p:nvSpPr>
          <p:cNvPr id="14" name="Freeform: Shape 13">
            <a:extLst>
              <a:ext uri="{FF2B5EF4-FFF2-40B4-BE49-F238E27FC236}">
                <a16:creationId xmlns:a16="http://schemas.microsoft.com/office/drawing/2014/main" id="{80BA66F5-A13F-47FA-A556-B0BCE6294D2A}"/>
              </a:ext>
            </a:extLst>
          </p:cNvPr>
          <p:cNvSpPr/>
          <p:nvPr/>
        </p:nvSpPr>
        <p:spPr>
          <a:xfrm>
            <a:off x="1245093" y="4049067"/>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Public Workshop results</a:t>
            </a:r>
          </a:p>
        </p:txBody>
      </p:sp>
    </p:spTree>
    <p:extLst>
      <p:ext uri="{BB962C8B-B14F-4D97-AF65-F5344CB8AC3E}">
        <p14:creationId xmlns:p14="http://schemas.microsoft.com/office/powerpoint/2010/main" val="53933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3EF-46C1-460D-86B6-AD1A039E28AE}"/>
              </a:ext>
            </a:extLst>
          </p:cNvPr>
          <p:cNvSpPr>
            <a:spLocks noGrp="1"/>
          </p:cNvSpPr>
          <p:nvPr>
            <p:ph type="title"/>
          </p:nvPr>
        </p:nvSpPr>
        <p:spPr>
          <a:xfrm>
            <a:off x="628650" y="-29362"/>
            <a:ext cx="7886700" cy="1002280"/>
          </a:xfrm>
        </p:spPr>
        <p:txBody>
          <a:bodyPr/>
          <a:lstStyle/>
          <a:p>
            <a:r>
              <a:rPr lang="en-US" dirty="0"/>
              <a:t>Key Attributes</a:t>
            </a:r>
          </a:p>
        </p:txBody>
      </p:sp>
      <p:sp>
        <p:nvSpPr>
          <p:cNvPr id="3" name="Content Placeholder 2">
            <a:extLst>
              <a:ext uri="{FF2B5EF4-FFF2-40B4-BE49-F238E27FC236}">
                <a16:creationId xmlns:a16="http://schemas.microsoft.com/office/drawing/2014/main" id="{6BEBD0F9-7208-49C2-A34D-33BC36CC92C5}"/>
              </a:ext>
            </a:extLst>
          </p:cNvPr>
          <p:cNvSpPr>
            <a:spLocks noGrp="1"/>
          </p:cNvSpPr>
          <p:nvPr>
            <p:ph idx="1"/>
          </p:nvPr>
        </p:nvSpPr>
        <p:spPr>
          <a:xfrm>
            <a:off x="628650" y="1384916"/>
            <a:ext cx="7693314" cy="4971495"/>
          </a:xfrm>
        </p:spPr>
        <p:txBody>
          <a:bodyPr numCol="2">
            <a:normAutofit/>
          </a:bodyPr>
          <a:lstStyle/>
          <a:p>
            <a:pPr lvl="0">
              <a:lnSpc>
                <a:spcPct val="110000"/>
              </a:lnSpc>
            </a:pPr>
            <a:r>
              <a:rPr lang="en-US" sz="1100" dirty="0"/>
              <a:t>Multi-dimensional (haying, sugaring, habitat, conservation, recreation, etc.)</a:t>
            </a:r>
          </a:p>
          <a:p>
            <a:pPr lvl="0">
              <a:lnSpc>
                <a:spcPct val="110000"/>
              </a:lnSpc>
            </a:pPr>
            <a:r>
              <a:rPr lang="en-US" sz="1100" dirty="0"/>
              <a:t>Peaceful and quiet</a:t>
            </a:r>
          </a:p>
          <a:p>
            <a:pPr lvl="0">
              <a:lnSpc>
                <a:spcPct val="110000"/>
              </a:lnSpc>
            </a:pPr>
            <a:r>
              <a:rPr lang="en-US" sz="1100" dirty="0"/>
              <a:t>Sustainable and well-maintained trail system</a:t>
            </a:r>
          </a:p>
          <a:p>
            <a:pPr lvl="0">
              <a:lnSpc>
                <a:spcPct val="110000"/>
              </a:lnSpc>
            </a:pPr>
            <a:r>
              <a:rPr lang="en-US" sz="1100" dirty="0"/>
              <a:t>Protection of wildlife habitat</a:t>
            </a:r>
          </a:p>
          <a:p>
            <a:pPr lvl="0">
              <a:lnSpc>
                <a:spcPct val="110000"/>
              </a:lnSpc>
            </a:pPr>
            <a:r>
              <a:rPr lang="en-US" sz="1100" dirty="0"/>
              <a:t>Protection of vernal pools, wetlands, and other water resources</a:t>
            </a:r>
          </a:p>
          <a:p>
            <a:pPr lvl="0">
              <a:lnSpc>
                <a:spcPct val="110000"/>
              </a:lnSpc>
            </a:pPr>
            <a:r>
              <a:rPr lang="en-US" sz="1100" dirty="0"/>
              <a:t>Inclusive of a variety of users and community perspectives</a:t>
            </a:r>
          </a:p>
          <a:p>
            <a:pPr lvl="0">
              <a:lnSpc>
                <a:spcPct val="110000"/>
              </a:lnSpc>
            </a:pPr>
            <a:r>
              <a:rPr lang="en-US" sz="1100" dirty="0"/>
              <a:t>Year-round recreation (snowshoeing, biking, hiking, cross country skiing)</a:t>
            </a:r>
          </a:p>
          <a:p>
            <a:pPr lvl="0">
              <a:lnSpc>
                <a:spcPct val="110000"/>
              </a:lnSpc>
            </a:pPr>
            <a:r>
              <a:rPr lang="en-US" sz="1100" dirty="0"/>
              <a:t>A piece of a larger conserved forest block</a:t>
            </a:r>
          </a:p>
          <a:p>
            <a:pPr lvl="0">
              <a:lnSpc>
                <a:spcPct val="110000"/>
              </a:lnSpc>
            </a:pPr>
            <a:r>
              <a:rPr lang="en-US" sz="1100" dirty="0"/>
              <a:t>Connectivity to other forested areas</a:t>
            </a:r>
          </a:p>
          <a:p>
            <a:pPr lvl="0">
              <a:lnSpc>
                <a:spcPct val="110000"/>
              </a:lnSpc>
            </a:pPr>
            <a:r>
              <a:rPr lang="en-US" sz="1100" dirty="0"/>
              <a:t>Maintain healthy balance between stewardship and human uses</a:t>
            </a:r>
          </a:p>
          <a:p>
            <a:pPr lvl="0">
              <a:lnSpc>
                <a:spcPct val="110000"/>
              </a:lnSpc>
            </a:pPr>
            <a:r>
              <a:rPr lang="en-US" sz="1100" dirty="0"/>
              <a:t>Low key and low intensity use</a:t>
            </a:r>
          </a:p>
          <a:p>
            <a:pPr lvl="0">
              <a:lnSpc>
                <a:spcPct val="110000"/>
              </a:lnSpc>
            </a:pPr>
            <a:r>
              <a:rPr lang="en-US" sz="1100" dirty="0"/>
              <a:t>Place to appreciate the natural world</a:t>
            </a:r>
          </a:p>
          <a:p>
            <a:pPr lvl="0">
              <a:lnSpc>
                <a:spcPct val="110000"/>
              </a:lnSpc>
            </a:pPr>
            <a:r>
              <a:rPr lang="en-US" sz="1100" dirty="0"/>
              <a:t>Multi-generational</a:t>
            </a:r>
          </a:p>
          <a:p>
            <a:pPr lvl="0">
              <a:lnSpc>
                <a:spcPct val="110000"/>
              </a:lnSpc>
            </a:pPr>
            <a:r>
              <a:rPr lang="en-US" sz="1100" dirty="0"/>
              <a:t>Preserve and interpret cultural and historical resources</a:t>
            </a:r>
          </a:p>
          <a:p>
            <a:pPr lvl="0">
              <a:lnSpc>
                <a:spcPct val="110000"/>
              </a:lnSpc>
            </a:pPr>
            <a:r>
              <a:rPr lang="en-US" sz="1100" dirty="0"/>
              <a:t>Solitude, rest, and rejuvenation </a:t>
            </a:r>
          </a:p>
          <a:p>
            <a:pPr lvl="0">
              <a:lnSpc>
                <a:spcPct val="110000"/>
              </a:lnSpc>
            </a:pPr>
            <a:r>
              <a:rPr lang="en-US" sz="1100" dirty="0"/>
              <a:t>Opportunities for learning about stewardship, history and the forest</a:t>
            </a:r>
          </a:p>
          <a:p>
            <a:pPr lvl="0">
              <a:lnSpc>
                <a:spcPct val="110000"/>
              </a:lnSpc>
            </a:pPr>
            <a:r>
              <a:rPr lang="en-US" sz="1100" dirty="0"/>
              <a:t>Community utilized and maintained</a:t>
            </a:r>
          </a:p>
          <a:p>
            <a:pPr lvl="0">
              <a:lnSpc>
                <a:spcPct val="110000"/>
              </a:lnSpc>
            </a:pPr>
            <a:r>
              <a:rPr lang="en-US" sz="1100" dirty="0"/>
              <a:t>Well managed with the Forest Committee, Select Board, and input from the community</a:t>
            </a:r>
          </a:p>
          <a:p>
            <a:pPr lvl="0">
              <a:lnSpc>
                <a:spcPct val="110000"/>
              </a:lnSpc>
            </a:pPr>
            <a:r>
              <a:rPr lang="en-US" sz="1100" dirty="0"/>
              <a:t>Beautiful views</a:t>
            </a:r>
          </a:p>
          <a:p>
            <a:pPr lvl="0">
              <a:lnSpc>
                <a:spcPct val="110000"/>
              </a:lnSpc>
            </a:pPr>
            <a:r>
              <a:rPr lang="en-US" sz="1100" dirty="0"/>
              <a:t>Engaged and appreciated volunteer group</a:t>
            </a:r>
          </a:p>
          <a:p>
            <a:pPr lvl="0">
              <a:lnSpc>
                <a:spcPct val="110000"/>
              </a:lnSpc>
            </a:pPr>
            <a:r>
              <a:rPr lang="en-US" sz="1100" dirty="0"/>
              <a:t>Well-located and accessible</a:t>
            </a:r>
          </a:p>
          <a:p>
            <a:pPr lvl="0">
              <a:lnSpc>
                <a:spcPct val="110000"/>
              </a:lnSpc>
            </a:pPr>
            <a:r>
              <a:rPr lang="en-US" sz="1100" dirty="0"/>
              <a:t>Remarkable biodiversity</a:t>
            </a:r>
          </a:p>
        </p:txBody>
      </p:sp>
      <p:sp>
        <p:nvSpPr>
          <p:cNvPr id="4" name="Text Placeholder 3">
            <a:extLst>
              <a:ext uri="{FF2B5EF4-FFF2-40B4-BE49-F238E27FC236}">
                <a16:creationId xmlns:a16="http://schemas.microsoft.com/office/drawing/2014/main" id="{E2C94F2C-BA0A-43A6-9CF2-77AA882F0299}"/>
              </a:ext>
            </a:extLst>
          </p:cNvPr>
          <p:cNvSpPr>
            <a:spLocks noGrp="1"/>
          </p:cNvSpPr>
          <p:nvPr>
            <p:ph type="body" sz="quarter" idx="13"/>
          </p:nvPr>
        </p:nvSpPr>
        <p:spPr>
          <a:xfrm>
            <a:off x="628650" y="820599"/>
            <a:ext cx="7886700" cy="634372"/>
          </a:xfrm>
        </p:spPr>
        <p:txBody>
          <a:bodyPr>
            <a:normAutofit fontScale="92500"/>
          </a:bodyPr>
          <a:lstStyle/>
          <a:p>
            <a:r>
              <a:rPr lang="en-US" sz="1600" b="1" dirty="0"/>
              <a:t>Words or short phrases that communicate what the community believes are the ideal conditions for the forest - the same or different from how things looks today</a:t>
            </a:r>
          </a:p>
        </p:txBody>
      </p:sp>
      <p:pic>
        <p:nvPicPr>
          <p:cNvPr id="9" name="Picture 8">
            <a:extLst>
              <a:ext uri="{FF2B5EF4-FFF2-40B4-BE49-F238E27FC236}">
                <a16:creationId xmlns:a16="http://schemas.microsoft.com/office/drawing/2014/main" id="{BBE667EA-1F7C-4128-95EA-976CF20EE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475307" y="4738363"/>
            <a:ext cx="2706728" cy="2030046"/>
          </a:xfrm>
          <a:prstGeom prst="rect">
            <a:avLst/>
          </a:prstGeom>
        </p:spPr>
      </p:pic>
      <p:sp>
        <p:nvSpPr>
          <p:cNvPr id="6" name="Freeform: Shape 5">
            <a:extLst>
              <a:ext uri="{FF2B5EF4-FFF2-40B4-BE49-F238E27FC236}">
                <a16:creationId xmlns:a16="http://schemas.microsoft.com/office/drawing/2014/main" id="{AC10CA9F-5C57-42AA-9867-9906D757D28A}"/>
              </a:ext>
            </a:extLst>
          </p:cNvPr>
          <p:cNvSpPr/>
          <p:nvPr/>
        </p:nvSpPr>
        <p:spPr>
          <a:xfrm>
            <a:off x="3312758" y="1936966"/>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Key attributes from Vision Framework </a:t>
            </a:r>
          </a:p>
        </p:txBody>
      </p:sp>
    </p:spTree>
    <p:extLst>
      <p:ext uri="{BB962C8B-B14F-4D97-AF65-F5344CB8AC3E}">
        <p14:creationId xmlns:p14="http://schemas.microsoft.com/office/powerpoint/2010/main" val="4151235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3EF-46C1-460D-86B6-AD1A039E28AE}"/>
              </a:ext>
            </a:extLst>
          </p:cNvPr>
          <p:cNvSpPr>
            <a:spLocks noGrp="1"/>
          </p:cNvSpPr>
          <p:nvPr>
            <p:ph type="title"/>
          </p:nvPr>
        </p:nvSpPr>
        <p:spPr>
          <a:xfrm>
            <a:off x="628650" y="26794"/>
            <a:ext cx="7886700" cy="1002280"/>
          </a:xfrm>
        </p:spPr>
        <p:txBody>
          <a:bodyPr/>
          <a:lstStyle/>
          <a:p>
            <a:r>
              <a:rPr lang="en-US" dirty="0"/>
              <a:t>Issues, Needs, and Ideas</a:t>
            </a:r>
          </a:p>
        </p:txBody>
      </p:sp>
      <p:sp>
        <p:nvSpPr>
          <p:cNvPr id="3" name="Content Placeholder 2">
            <a:extLst>
              <a:ext uri="{FF2B5EF4-FFF2-40B4-BE49-F238E27FC236}">
                <a16:creationId xmlns:a16="http://schemas.microsoft.com/office/drawing/2014/main" id="{6BEBD0F9-7208-49C2-A34D-33BC36CC92C5}"/>
              </a:ext>
            </a:extLst>
          </p:cNvPr>
          <p:cNvSpPr>
            <a:spLocks noGrp="1"/>
          </p:cNvSpPr>
          <p:nvPr>
            <p:ph idx="1"/>
          </p:nvPr>
        </p:nvSpPr>
        <p:spPr>
          <a:xfrm>
            <a:off x="486607" y="1523670"/>
            <a:ext cx="4760096" cy="5158677"/>
          </a:xfrm>
        </p:spPr>
        <p:txBody>
          <a:bodyPr>
            <a:normAutofit fontScale="55000" lnSpcReduction="20000"/>
          </a:bodyPr>
          <a:lstStyle/>
          <a:p>
            <a:pPr lvl="0">
              <a:lnSpc>
                <a:spcPct val="110000"/>
              </a:lnSpc>
            </a:pPr>
            <a:r>
              <a:rPr lang="en-US" dirty="0"/>
              <a:t>Timber management impacts</a:t>
            </a:r>
          </a:p>
          <a:p>
            <a:pPr lvl="0">
              <a:lnSpc>
                <a:spcPct val="110000"/>
              </a:lnSpc>
            </a:pPr>
            <a:r>
              <a:rPr lang="en-US" dirty="0"/>
              <a:t>Some trails, particularly old logging roads, have poor drainage</a:t>
            </a:r>
          </a:p>
          <a:p>
            <a:pPr lvl="0">
              <a:lnSpc>
                <a:spcPct val="110000"/>
              </a:lnSpc>
            </a:pPr>
            <a:r>
              <a:rPr lang="en-US" dirty="0"/>
              <a:t>Balancing uses</a:t>
            </a:r>
          </a:p>
          <a:p>
            <a:pPr lvl="0">
              <a:lnSpc>
                <a:spcPct val="110000"/>
              </a:lnSpc>
            </a:pPr>
            <a:r>
              <a:rPr lang="en-US" dirty="0"/>
              <a:t>Potential for overuse</a:t>
            </a:r>
          </a:p>
          <a:p>
            <a:pPr lvl="0">
              <a:lnSpc>
                <a:spcPct val="110000"/>
              </a:lnSpc>
            </a:pPr>
            <a:r>
              <a:rPr lang="en-US" dirty="0"/>
              <a:t>Potential conflicts with private landowners</a:t>
            </a:r>
          </a:p>
          <a:p>
            <a:pPr lvl="0">
              <a:lnSpc>
                <a:spcPct val="110000"/>
              </a:lnSpc>
            </a:pPr>
            <a:r>
              <a:rPr lang="en-US" dirty="0"/>
              <a:t>Confusion around forest vs. private land boundary</a:t>
            </a:r>
          </a:p>
          <a:p>
            <a:pPr lvl="0">
              <a:lnSpc>
                <a:spcPct val="110000"/>
              </a:lnSpc>
            </a:pPr>
            <a:r>
              <a:rPr lang="en-US" dirty="0"/>
              <a:t>Drainage and condition of Thompson Road</a:t>
            </a:r>
          </a:p>
          <a:p>
            <a:pPr lvl="0">
              <a:lnSpc>
                <a:spcPct val="110000"/>
              </a:lnSpc>
            </a:pPr>
            <a:r>
              <a:rPr lang="en-US" dirty="0"/>
              <a:t>Lack of data on forest use</a:t>
            </a:r>
          </a:p>
          <a:p>
            <a:pPr lvl="0">
              <a:lnSpc>
                <a:spcPct val="110000"/>
              </a:lnSpc>
            </a:pPr>
            <a:r>
              <a:rPr lang="en-US" dirty="0"/>
              <a:t>Limited accessibility for elders and persons with disabilities</a:t>
            </a:r>
          </a:p>
          <a:p>
            <a:pPr lvl="0">
              <a:lnSpc>
                <a:spcPct val="110000"/>
              </a:lnSpc>
            </a:pPr>
            <a:r>
              <a:rPr lang="en-US" dirty="0"/>
              <a:t>Sap lines through the forest</a:t>
            </a:r>
          </a:p>
          <a:p>
            <a:pPr lvl="0">
              <a:lnSpc>
                <a:spcPct val="110000"/>
              </a:lnSpc>
            </a:pPr>
            <a:r>
              <a:rPr lang="en-US" dirty="0"/>
              <a:t>In need of additional funding sources</a:t>
            </a:r>
          </a:p>
          <a:p>
            <a:pPr lvl="0">
              <a:lnSpc>
                <a:spcPct val="110000"/>
              </a:lnSpc>
            </a:pPr>
            <a:r>
              <a:rPr lang="en-US" dirty="0"/>
              <a:t>Need for collaborative community dialogue around forest use</a:t>
            </a:r>
          </a:p>
        </p:txBody>
      </p:sp>
      <p:sp>
        <p:nvSpPr>
          <p:cNvPr id="4" name="Text Placeholder 3">
            <a:extLst>
              <a:ext uri="{FF2B5EF4-FFF2-40B4-BE49-F238E27FC236}">
                <a16:creationId xmlns:a16="http://schemas.microsoft.com/office/drawing/2014/main" id="{E2C94F2C-BA0A-43A6-9CF2-77AA882F0299}"/>
              </a:ext>
            </a:extLst>
          </p:cNvPr>
          <p:cNvSpPr>
            <a:spLocks noGrp="1"/>
          </p:cNvSpPr>
          <p:nvPr>
            <p:ph type="body" sz="quarter" idx="13"/>
          </p:nvPr>
        </p:nvSpPr>
        <p:spPr>
          <a:xfrm>
            <a:off x="628650" y="886504"/>
            <a:ext cx="7886700" cy="634372"/>
          </a:xfrm>
        </p:spPr>
        <p:txBody>
          <a:bodyPr>
            <a:normAutofit/>
          </a:bodyPr>
          <a:lstStyle/>
          <a:p>
            <a:r>
              <a:rPr lang="en-US" sz="1600" b="1" dirty="0"/>
              <a:t>Identifying the current condition of the forest and opportunities for improving and achieving the key attributes</a:t>
            </a:r>
          </a:p>
        </p:txBody>
      </p:sp>
      <p:pic>
        <p:nvPicPr>
          <p:cNvPr id="9" name="Picture 8">
            <a:extLst>
              <a:ext uri="{FF2B5EF4-FFF2-40B4-BE49-F238E27FC236}">
                <a16:creationId xmlns:a16="http://schemas.microsoft.com/office/drawing/2014/main" id="{13FD9F96-ADFE-4479-B604-9303E5B08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55337" y="2021170"/>
            <a:ext cx="4002350" cy="3001762"/>
          </a:xfrm>
          <a:prstGeom prst="rect">
            <a:avLst/>
          </a:prstGeom>
        </p:spPr>
      </p:pic>
      <p:sp>
        <p:nvSpPr>
          <p:cNvPr id="6" name="Freeform: Shape 5">
            <a:extLst>
              <a:ext uri="{FF2B5EF4-FFF2-40B4-BE49-F238E27FC236}">
                <a16:creationId xmlns:a16="http://schemas.microsoft.com/office/drawing/2014/main" id="{458148EE-79A2-45C3-86DB-5561FA7E1BDB}"/>
              </a:ext>
            </a:extLst>
          </p:cNvPr>
          <p:cNvSpPr/>
          <p:nvPr/>
        </p:nvSpPr>
        <p:spPr>
          <a:xfrm>
            <a:off x="2866655" y="3126630"/>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Issues, needs, and ideas identified in Vision Framework</a:t>
            </a:r>
          </a:p>
        </p:txBody>
      </p:sp>
    </p:spTree>
    <p:extLst>
      <p:ext uri="{BB962C8B-B14F-4D97-AF65-F5344CB8AC3E}">
        <p14:creationId xmlns:p14="http://schemas.microsoft.com/office/powerpoint/2010/main" val="27393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2128"/>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779528"/>
            <a:ext cx="9144000" cy="1026922"/>
          </a:xfrm>
        </p:spPr>
        <p:txBody>
          <a:bodyPr>
            <a:normAutofit/>
          </a:bodyPr>
          <a:lstStyle/>
          <a:p>
            <a:pPr algn="ctr"/>
            <a:r>
              <a:rPr lang="en-US" dirty="0">
                <a:solidFill>
                  <a:schemeClr val="bg1"/>
                </a:solidFill>
              </a:rPr>
              <a:t>Agenda</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268926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8313"/>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23852"/>
            <a:ext cx="9144000" cy="1026922"/>
          </a:xfrm>
        </p:spPr>
        <p:txBody>
          <a:bodyPr>
            <a:normAutofit/>
          </a:bodyPr>
          <a:lstStyle/>
          <a:p>
            <a:pPr algn="ctr"/>
            <a:r>
              <a:rPr lang="en-US" dirty="0">
                <a:solidFill>
                  <a:schemeClr val="bg1"/>
                </a:solidFill>
              </a:rPr>
              <a:t>Strategies</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416958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023F-06FC-4988-AA9C-ABA6F034F70C}"/>
              </a:ext>
            </a:extLst>
          </p:cNvPr>
          <p:cNvSpPr>
            <a:spLocks noGrp="1"/>
          </p:cNvSpPr>
          <p:nvPr>
            <p:ph type="title"/>
          </p:nvPr>
        </p:nvSpPr>
        <p:spPr>
          <a:xfrm>
            <a:off x="628650" y="0"/>
            <a:ext cx="7886700" cy="1003177"/>
          </a:xfrm>
        </p:spPr>
        <p:txBody>
          <a:bodyPr/>
          <a:lstStyle/>
          <a:p>
            <a:r>
              <a:rPr lang="en-US" dirty="0"/>
              <a:t>Trails Strategies</a:t>
            </a:r>
          </a:p>
        </p:txBody>
      </p:sp>
      <p:graphicFrame>
        <p:nvGraphicFramePr>
          <p:cNvPr id="6" name="Table 5">
            <a:extLst>
              <a:ext uri="{FF2B5EF4-FFF2-40B4-BE49-F238E27FC236}">
                <a16:creationId xmlns:a16="http://schemas.microsoft.com/office/drawing/2014/main" id="{F98CA5E0-DED8-4300-AD49-73DF41A2B805}"/>
              </a:ext>
            </a:extLst>
          </p:cNvPr>
          <p:cNvGraphicFramePr>
            <a:graphicFrameLocks noGrp="1"/>
          </p:cNvGraphicFramePr>
          <p:nvPr>
            <p:extLst>
              <p:ext uri="{D42A27DB-BD31-4B8C-83A1-F6EECF244321}">
                <p14:modId xmlns:p14="http://schemas.microsoft.com/office/powerpoint/2010/main" val="1998488173"/>
              </p:ext>
            </p:extLst>
          </p:nvPr>
        </p:nvGraphicFramePr>
        <p:xfrm>
          <a:off x="1331650" y="847817"/>
          <a:ext cx="6631621" cy="5731819"/>
        </p:xfrm>
        <a:graphic>
          <a:graphicData uri="http://schemas.openxmlformats.org/drawingml/2006/table">
            <a:tbl>
              <a:tblPr/>
              <a:tblGrid>
                <a:gridCol w="1852155">
                  <a:extLst>
                    <a:ext uri="{9D8B030D-6E8A-4147-A177-3AD203B41FA5}">
                      <a16:colId xmlns:a16="http://schemas.microsoft.com/office/drawing/2014/main" val="3384221238"/>
                    </a:ext>
                  </a:extLst>
                </a:gridCol>
                <a:gridCol w="2737575">
                  <a:extLst>
                    <a:ext uri="{9D8B030D-6E8A-4147-A177-3AD203B41FA5}">
                      <a16:colId xmlns:a16="http://schemas.microsoft.com/office/drawing/2014/main" val="4021651709"/>
                    </a:ext>
                  </a:extLst>
                </a:gridCol>
                <a:gridCol w="758933">
                  <a:extLst>
                    <a:ext uri="{9D8B030D-6E8A-4147-A177-3AD203B41FA5}">
                      <a16:colId xmlns:a16="http://schemas.microsoft.com/office/drawing/2014/main" val="683816668"/>
                    </a:ext>
                  </a:extLst>
                </a:gridCol>
                <a:gridCol w="1282958">
                  <a:extLst>
                    <a:ext uri="{9D8B030D-6E8A-4147-A177-3AD203B41FA5}">
                      <a16:colId xmlns:a16="http://schemas.microsoft.com/office/drawing/2014/main" val="1999960050"/>
                    </a:ext>
                  </a:extLst>
                </a:gridCol>
              </a:tblGrid>
              <a:tr h="638826">
                <a:tc>
                  <a:txBody>
                    <a:bodyPr/>
                    <a:lstStyle/>
                    <a:p>
                      <a:pPr algn="l" fontAlgn="ctr"/>
                      <a:r>
                        <a:rPr lang="en-US" sz="900" b="1" i="0" u="none" strike="noStrike" dirty="0">
                          <a:solidFill>
                            <a:srgbClr val="000000"/>
                          </a:solidFill>
                          <a:effectLst/>
                          <a:latin typeface="Raleway" panose="020B0503030101060003" pitchFamily="34" charset="0"/>
                        </a:rPr>
                        <a:t>Strategy or Action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900" b="1" i="0" u="none" strike="noStrike">
                          <a:solidFill>
                            <a:srgbClr val="000000"/>
                          </a:solidFill>
                          <a:effectLst/>
                          <a:latin typeface="Raleway" panose="020B0503030101060003" pitchFamily="34" charset="0"/>
                        </a:rPr>
                        <a:t>Description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900" b="1" i="0" u="none" strike="noStrike">
                          <a:solidFill>
                            <a:srgbClr val="000000"/>
                          </a:solidFill>
                          <a:effectLst/>
                          <a:latin typeface="Raleway" panose="020B0503030101060003" pitchFamily="34" charset="0"/>
                        </a:rPr>
                        <a:t>Relative Cost </a:t>
                      </a:r>
                      <a:br>
                        <a:rPr lang="en-US" sz="900" b="1" i="0" u="none" strike="noStrike">
                          <a:solidFill>
                            <a:srgbClr val="000000"/>
                          </a:solidFill>
                          <a:effectLst/>
                          <a:latin typeface="Raleway" panose="020B0503030101060003" pitchFamily="34" charset="0"/>
                        </a:rPr>
                      </a:br>
                      <a:r>
                        <a:rPr lang="en-US" sz="900" b="1"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900" b="1" i="0" u="none" strike="noStrike">
                          <a:solidFill>
                            <a:srgbClr val="000000"/>
                          </a:solidFill>
                          <a:effectLst/>
                          <a:latin typeface="Raleway" panose="020B0503030101060003" pitchFamily="34" charset="0"/>
                        </a:rPr>
                        <a:t>Toolkit &amp; Support Resources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62319733"/>
                  </a:ext>
                </a:extLst>
              </a:tr>
              <a:tr h="222200">
                <a:tc gridSpan="4">
                  <a:txBody>
                    <a:bodyPr/>
                    <a:lstStyle/>
                    <a:p>
                      <a:pPr algn="l" fontAlgn="ctr"/>
                      <a:r>
                        <a:rPr lang="en-US" sz="900" b="1" i="0" u="none" strike="noStrike" dirty="0">
                          <a:solidFill>
                            <a:srgbClr val="FFFFFF"/>
                          </a:solidFill>
                          <a:effectLst/>
                          <a:latin typeface="Raleway" panose="020B0503030101060003" pitchFamily="34" charset="0"/>
                        </a:rPr>
                        <a:t>2. Trails</a:t>
                      </a:r>
                    </a:p>
                  </a:txBody>
                  <a:tcPr marL="45720" marR="457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753124"/>
                  </a:ext>
                </a:extLst>
              </a:tr>
              <a:tr h="916576">
                <a:tc>
                  <a:txBody>
                    <a:bodyPr/>
                    <a:lstStyle/>
                    <a:p>
                      <a:pPr algn="l" fontAlgn="ctr"/>
                      <a:r>
                        <a:rPr lang="en-US" sz="900" b="0" i="0" u="none" strike="noStrike" dirty="0">
                          <a:solidFill>
                            <a:srgbClr val="000000"/>
                          </a:solidFill>
                          <a:effectLst/>
                          <a:latin typeface="Raleway" panose="020B0503030101060003" pitchFamily="34" charset="0"/>
                        </a:rPr>
                        <a:t>Existing trail conditions assessment and review</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Continue to study existing trails, especially those following former logging roads, and evaluate for potential ecological harm and mitigate the site through necessary means. Decommission or reroute trails as needed.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-Trail assessment forms</a:t>
                      </a:r>
                      <a:br>
                        <a:rPr lang="en-US" sz="900" b="0" i="0" u="none" strike="noStrike" dirty="0">
                          <a:solidFill>
                            <a:srgbClr val="000000"/>
                          </a:solidFill>
                          <a:effectLst/>
                          <a:latin typeface="Raleway" panose="020B0503030101060003" pitchFamily="34" charset="0"/>
                        </a:rPr>
                      </a:br>
                      <a:r>
                        <a:rPr lang="en-US" sz="900" b="0" i="0" u="none" strike="noStrike" dirty="0">
                          <a:solidFill>
                            <a:srgbClr val="000000"/>
                          </a:solidFill>
                          <a:effectLst/>
                          <a:latin typeface="Raleway" panose="020B0503030101060003" pitchFamily="34" charset="0"/>
                        </a:rPr>
                        <a:t>-Natural Resource Guidance Toolkit</a:t>
                      </a:r>
                      <a:br>
                        <a:rPr lang="en-US" sz="900" b="0" i="0" u="none" strike="noStrike" dirty="0">
                          <a:solidFill>
                            <a:srgbClr val="000000"/>
                          </a:solidFill>
                          <a:effectLst/>
                          <a:latin typeface="Raleway" panose="020B0503030101060003" pitchFamily="34" charset="0"/>
                        </a:rPr>
                      </a:br>
                      <a:r>
                        <a:rPr lang="en-US" sz="900" b="0" i="0" u="none" strike="noStrike" dirty="0">
                          <a:solidFill>
                            <a:srgbClr val="000000"/>
                          </a:solidFill>
                          <a:effectLst/>
                          <a:latin typeface="Raleway" panose="020B0503030101060003" pitchFamily="34" charset="0"/>
                        </a:rPr>
                        <a:t>-Sustainable Trail Standards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456978"/>
                  </a:ext>
                </a:extLst>
              </a:tr>
              <a:tr h="1610952">
                <a:tc>
                  <a:txBody>
                    <a:bodyPr/>
                    <a:lstStyle/>
                    <a:p>
                      <a:pPr algn="l" fontAlgn="ctr"/>
                      <a:r>
                        <a:rPr lang="en-US" sz="900" b="0" i="0" u="none" strike="noStrike" dirty="0">
                          <a:solidFill>
                            <a:srgbClr val="000000"/>
                          </a:solidFill>
                          <a:effectLst/>
                          <a:latin typeface="Raleway" panose="020B0503030101060003" pitchFamily="34" charset="0"/>
                        </a:rPr>
                        <a:t>New trail connections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Improve the existing trail system with strategic connections to enhance experiences for all user groups. Ensure system includes a mix of traditional footpaths and "bike-optimized" multi-use natural surface trails to provide desired experiences. Consider rebuild or replacement of existing logging roads or unsustainable trails to improve drainage, limit erosion, and limit trail density. New connections could include an apple picking trail (that leads to the orchard) or connections for an interpretive/history trail.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Raleway" panose="020B0503030101060003" pitchFamily="34" charset="0"/>
                        </a:rPr>
                        <a:t>-Sustainable Trail Standards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6484454"/>
                  </a:ext>
                </a:extLst>
              </a:tr>
              <a:tr h="1055451">
                <a:tc>
                  <a:txBody>
                    <a:bodyPr/>
                    <a:lstStyle/>
                    <a:p>
                      <a:pPr algn="l" fontAlgn="ctr"/>
                      <a:r>
                        <a:rPr lang="en-US" sz="900" b="0" i="0" u="none" strike="noStrike" dirty="0">
                          <a:solidFill>
                            <a:srgbClr val="000000"/>
                          </a:solidFill>
                          <a:effectLst/>
                          <a:latin typeface="Raleway" panose="020B0503030101060003" pitchFamily="34" charset="0"/>
                        </a:rPr>
                        <a:t>New accessible path or interpretive trail</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Build a graded, accessible path for all ages and abilities to enjoy the forest. Such paths are typically short (~1 mile) and provide ample opportunities for rest and education with stations or stops next to points of natural or cultural interest. Coordinate with educational programming.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Raleway" panose="020B0503030101060003" pitchFamily="34" charset="0"/>
                        </a:rPr>
                        <a:t>-Sustainable Trail Standards</a:t>
                      </a:r>
                      <a:br>
                        <a:rPr lang="en-US" sz="900" b="0" i="0" u="none" strike="noStrike">
                          <a:solidFill>
                            <a:srgbClr val="000000"/>
                          </a:solidFill>
                          <a:effectLst/>
                          <a:latin typeface="Raleway" panose="020B0503030101060003" pitchFamily="34" charset="0"/>
                        </a:rPr>
                      </a:br>
                      <a:r>
                        <a:rPr lang="en-US" sz="900" b="0" i="0" u="none" strike="noStrike">
                          <a:solidFill>
                            <a:srgbClr val="000000"/>
                          </a:solidFill>
                          <a:effectLst/>
                          <a:latin typeface="Raleway" panose="020B0503030101060003" pitchFamily="34" charset="0"/>
                        </a:rPr>
                        <a:t>-Interpretation Guidance Toolkit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222495"/>
                  </a:ext>
                </a:extLst>
              </a:tr>
              <a:tr h="638826">
                <a:tc>
                  <a:txBody>
                    <a:bodyPr/>
                    <a:lstStyle/>
                    <a:p>
                      <a:pPr algn="l" fontAlgn="ctr"/>
                      <a:r>
                        <a:rPr lang="en-US" sz="900" b="0" i="0" u="none" strike="noStrike">
                          <a:solidFill>
                            <a:srgbClr val="000000"/>
                          </a:solidFill>
                          <a:effectLst/>
                          <a:latin typeface="Raleway" panose="020B0503030101060003" pitchFamily="34" charset="0"/>
                        </a:rPr>
                        <a:t>Trail markers and signage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Continue to add signage in the forest for wayfinding, information, and trail etiquette. Ensure it communicates town ownership and/or conservation commission management.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-Trail Markers and Wayfinding Toolkit</a:t>
                      </a:r>
                      <a:br>
                        <a:rPr lang="en-US" sz="900" b="0" i="0" u="none" strike="noStrike" dirty="0">
                          <a:solidFill>
                            <a:srgbClr val="000000"/>
                          </a:solidFill>
                          <a:effectLst/>
                          <a:latin typeface="Raleway" panose="020B0503030101060003" pitchFamily="34" charset="0"/>
                        </a:rPr>
                      </a:br>
                      <a:r>
                        <a:rPr lang="en-US" sz="900" b="0" i="0" u="none" strike="noStrike" dirty="0">
                          <a:solidFill>
                            <a:srgbClr val="000000"/>
                          </a:solidFill>
                          <a:effectLst/>
                          <a:latin typeface="Raleway" panose="020B0503030101060003" pitchFamily="34" charset="0"/>
                        </a:rPr>
                        <a:t>-Interpretation Guidance Toolkit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428607"/>
                  </a:ext>
                </a:extLst>
              </a:tr>
              <a:tr h="638826">
                <a:tc>
                  <a:txBody>
                    <a:bodyPr/>
                    <a:lstStyle/>
                    <a:p>
                      <a:pPr algn="l" fontAlgn="ctr"/>
                      <a:r>
                        <a:rPr lang="en-US" sz="900" b="0" i="0" u="none" strike="noStrike">
                          <a:solidFill>
                            <a:srgbClr val="000000"/>
                          </a:solidFill>
                          <a:effectLst/>
                          <a:latin typeface="Raleway" panose="020B0503030101060003" pitchFamily="34" charset="0"/>
                        </a:rPr>
                        <a:t>Marshfield Trails Collaborative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Continue to convene mountain bikers, hikers, and other user groups for an on-going dialogue around trails and to establish a framework for collaboration in the future.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Raleway" panose="020B0503030101060003" pitchFamily="34" charset="0"/>
                        </a:rPr>
                        <a:t>-Volunteer Development and Recruitment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917526"/>
                  </a:ext>
                </a:extLst>
              </a:tr>
            </a:tbl>
          </a:graphicData>
        </a:graphic>
      </p:graphicFrame>
      <p:sp>
        <p:nvSpPr>
          <p:cNvPr id="4" name="Freeform: Shape 3">
            <a:extLst>
              <a:ext uri="{FF2B5EF4-FFF2-40B4-BE49-F238E27FC236}">
                <a16:creationId xmlns:a16="http://schemas.microsoft.com/office/drawing/2014/main" id="{B6085F20-2A3B-46E9-952E-13B06E7F0ECC}"/>
              </a:ext>
            </a:extLst>
          </p:cNvPr>
          <p:cNvSpPr/>
          <p:nvPr/>
        </p:nvSpPr>
        <p:spPr>
          <a:xfrm>
            <a:off x="2866655" y="3126630"/>
            <a:ext cx="2286000" cy="790841"/>
          </a:xfrm>
          <a:custGeom>
            <a:avLst/>
            <a:gdLst>
              <a:gd name="connsiteX0" fmla="*/ 0 w 2278341"/>
              <a:gd name="connsiteY0" fmla="*/ 136701 h 1367005"/>
              <a:gd name="connsiteX1" fmla="*/ 136701 w 2278341"/>
              <a:gd name="connsiteY1" fmla="*/ 0 h 1367005"/>
              <a:gd name="connsiteX2" fmla="*/ 2141641 w 2278341"/>
              <a:gd name="connsiteY2" fmla="*/ 0 h 1367005"/>
              <a:gd name="connsiteX3" fmla="*/ 2278342 w 2278341"/>
              <a:gd name="connsiteY3" fmla="*/ 136701 h 1367005"/>
              <a:gd name="connsiteX4" fmla="*/ 2278341 w 2278341"/>
              <a:gd name="connsiteY4" fmla="*/ 1230305 h 1367005"/>
              <a:gd name="connsiteX5" fmla="*/ 2141640 w 2278341"/>
              <a:gd name="connsiteY5" fmla="*/ 1367006 h 1367005"/>
              <a:gd name="connsiteX6" fmla="*/ 136701 w 2278341"/>
              <a:gd name="connsiteY6" fmla="*/ 1367005 h 1367005"/>
              <a:gd name="connsiteX7" fmla="*/ 0 w 2278341"/>
              <a:gd name="connsiteY7" fmla="*/ 1230304 h 1367005"/>
              <a:gd name="connsiteX8" fmla="*/ 0 w 2278341"/>
              <a:gd name="connsiteY8" fmla="*/ 136701 h 136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341" h="1367005">
                <a:moveTo>
                  <a:pt x="0" y="136701"/>
                </a:moveTo>
                <a:cubicBezTo>
                  <a:pt x="0" y="61203"/>
                  <a:pt x="61203" y="0"/>
                  <a:pt x="136701" y="0"/>
                </a:cubicBezTo>
                <a:lnTo>
                  <a:pt x="2141641" y="0"/>
                </a:lnTo>
                <a:cubicBezTo>
                  <a:pt x="2217139" y="0"/>
                  <a:pt x="2278342" y="61203"/>
                  <a:pt x="2278342" y="136701"/>
                </a:cubicBezTo>
                <a:cubicBezTo>
                  <a:pt x="2278342" y="501236"/>
                  <a:pt x="2278341" y="865770"/>
                  <a:pt x="2278341" y="1230305"/>
                </a:cubicBezTo>
                <a:cubicBezTo>
                  <a:pt x="2278341" y="1305803"/>
                  <a:pt x="2217138" y="1367006"/>
                  <a:pt x="2141640" y="1367006"/>
                </a:cubicBezTo>
                <a:lnTo>
                  <a:pt x="136701" y="1367005"/>
                </a:lnTo>
                <a:cubicBezTo>
                  <a:pt x="61203" y="1367005"/>
                  <a:pt x="0" y="1305802"/>
                  <a:pt x="0" y="1230304"/>
                </a:cubicBezTo>
                <a:lnTo>
                  <a:pt x="0" y="136701"/>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668" tIns="127668" rIns="127668" bIns="127668" numCol="1" spcCol="1270" anchor="ctr" anchorCtr="0">
            <a:noAutofit/>
          </a:bodyPr>
          <a:lstStyle/>
          <a:p>
            <a:pPr algn="ctr" defTabSz="1022350">
              <a:lnSpc>
                <a:spcPct val="90000"/>
              </a:lnSpc>
              <a:spcBef>
                <a:spcPct val="0"/>
              </a:spcBef>
              <a:spcAft>
                <a:spcPct val="35000"/>
              </a:spcAft>
            </a:pPr>
            <a:r>
              <a:rPr lang="en-US" sz="1400" b="1" dirty="0">
                <a:solidFill>
                  <a:srgbClr val="FF0000"/>
                </a:solidFill>
                <a:latin typeface="+mj-lt"/>
              </a:rPr>
              <a:t>Selected strategies from Vision Framework</a:t>
            </a:r>
          </a:p>
        </p:txBody>
      </p:sp>
    </p:spTree>
    <p:extLst>
      <p:ext uri="{BB962C8B-B14F-4D97-AF65-F5344CB8AC3E}">
        <p14:creationId xmlns:p14="http://schemas.microsoft.com/office/powerpoint/2010/main" val="737309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023F-06FC-4988-AA9C-ABA6F034F70C}"/>
              </a:ext>
            </a:extLst>
          </p:cNvPr>
          <p:cNvSpPr>
            <a:spLocks noGrp="1"/>
          </p:cNvSpPr>
          <p:nvPr>
            <p:ph type="title"/>
          </p:nvPr>
        </p:nvSpPr>
        <p:spPr>
          <a:xfrm>
            <a:off x="628650" y="279646"/>
            <a:ext cx="7886700" cy="1003177"/>
          </a:xfrm>
        </p:spPr>
        <p:txBody>
          <a:bodyPr>
            <a:normAutofit fontScale="90000"/>
          </a:bodyPr>
          <a:lstStyle/>
          <a:p>
            <a:r>
              <a:rPr lang="en-US" dirty="0"/>
              <a:t>Other Facilities and Structures Strategies</a:t>
            </a:r>
          </a:p>
        </p:txBody>
      </p:sp>
      <p:graphicFrame>
        <p:nvGraphicFramePr>
          <p:cNvPr id="4" name="Table 3">
            <a:extLst>
              <a:ext uri="{FF2B5EF4-FFF2-40B4-BE49-F238E27FC236}">
                <a16:creationId xmlns:a16="http://schemas.microsoft.com/office/drawing/2014/main" id="{F6BB26FD-9CF4-4531-B0DF-02F02C47AF30}"/>
              </a:ext>
            </a:extLst>
          </p:cNvPr>
          <p:cNvGraphicFramePr>
            <a:graphicFrameLocks noGrp="1"/>
          </p:cNvGraphicFramePr>
          <p:nvPr>
            <p:extLst>
              <p:ext uri="{D42A27DB-BD31-4B8C-83A1-F6EECF244321}">
                <p14:modId xmlns:p14="http://schemas.microsoft.com/office/powerpoint/2010/main" val="2619189274"/>
              </p:ext>
            </p:extLst>
          </p:nvPr>
        </p:nvGraphicFramePr>
        <p:xfrm>
          <a:off x="1096391" y="1431552"/>
          <a:ext cx="6951217" cy="4029877"/>
        </p:xfrm>
        <a:graphic>
          <a:graphicData uri="http://schemas.openxmlformats.org/drawingml/2006/table">
            <a:tbl>
              <a:tblPr/>
              <a:tblGrid>
                <a:gridCol w="1941417">
                  <a:extLst>
                    <a:ext uri="{9D8B030D-6E8A-4147-A177-3AD203B41FA5}">
                      <a16:colId xmlns:a16="http://schemas.microsoft.com/office/drawing/2014/main" val="3791535619"/>
                    </a:ext>
                  </a:extLst>
                </a:gridCol>
                <a:gridCol w="2869508">
                  <a:extLst>
                    <a:ext uri="{9D8B030D-6E8A-4147-A177-3AD203B41FA5}">
                      <a16:colId xmlns:a16="http://schemas.microsoft.com/office/drawing/2014/main" val="747964495"/>
                    </a:ext>
                  </a:extLst>
                </a:gridCol>
                <a:gridCol w="795508">
                  <a:extLst>
                    <a:ext uri="{9D8B030D-6E8A-4147-A177-3AD203B41FA5}">
                      <a16:colId xmlns:a16="http://schemas.microsoft.com/office/drawing/2014/main" val="4082561726"/>
                    </a:ext>
                  </a:extLst>
                </a:gridCol>
                <a:gridCol w="1344784">
                  <a:extLst>
                    <a:ext uri="{9D8B030D-6E8A-4147-A177-3AD203B41FA5}">
                      <a16:colId xmlns:a16="http://schemas.microsoft.com/office/drawing/2014/main" val="3048743677"/>
                    </a:ext>
                  </a:extLst>
                </a:gridCol>
              </a:tblGrid>
              <a:tr h="380051">
                <a:tc>
                  <a:txBody>
                    <a:bodyPr/>
                    <a:lstStyle/>
                    <a:p>
                      <a:pPr algn="l" fontAlgn="ctr"/>
                      <a:r>
                        <a:rPr lang="en-US" sz="1000" b="1" i="0" u="none" strike="noStrike" dirty="0">
                          <a:solidFill>
                            <a:srgbClr val="000000"/>
                          </a:solidFill>
                          <a:effectLst/>
                          <a:latin typeface="Raleway" panose="020B0503030101060003" pitchFamily="34" charset="0"/>
                        </a:rPr>
                        <a:t>Strategy or Action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Description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Relative Cost </a:t>
                      </a:r>
                      <a:br>
                        <a:rPr lang="en-US" sz="1000" b="1" i="0" u="none" strike="noStrike">
                          <a:solidFill>
                            <a:srgbClr val="000000"/>
                          </a:solidFill>
                          <a:effectLst/>
                          <a:latin typeface="Raleway" panose="020B0503030101060003" pitchFamily="34" charset="0"/>
                        </a:rPr>
                      </a:br>
                      <a:r>
                        <a:rPr lang="en-US" sz="1000" b="1"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Toolkit &amp; Support Resources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984606534"/>
                  </a:ext>
                </a:extLst>
              </a:tr>
              <a:tr h="230332">
                <a:tc gridSpan="4">
                  <a:txBody>
                    <a:bodyPr/>
                    <a:lstStyle/>
                    <a:p>
                      <a:pPr algn="l" fontAlgn="ctr"/>
                      <a:r>
                        <a:rPr lang="en-US" sz="1000" b="1" i="0" u="none" strike="noStrike" dirty="0">
                          <a:solidFill>
                            <a:srgbClr val="FFFFFF"/>
                          </a:solidFill>
                          <a:effectLst/>
                          <a:latin typeface="Raleway" panose="020B0503030101060003" pitchFamily="34" charset="0"/>
                        </a:rPr>
                        <a:t>3. Other Facilities and Structures</a:t>
                      </a:r>
                    </a:p>
                  </a:txBody>
                  <a:tcPr marL="45720" marR="457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CA45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5024429"/>
                  </a:ext>
                </a:extLst>
              </a:tr>
              <a:tr h="1715989">
                <a:tc>
                  <a:txBody>
                    <a:bodyPr/>
                    <a:lstStyle/>
                    <a:p>
                      <a:pPr algn="l" fontAlgn="ctr"/>
                      <a:r>
                        <a:rPr lang="en-US" sz="1000" b="0" i="0" u="none" strike="noStrike" dirty="0">
                          <a:solidFill>
                            <a:srgbClr val="000000"/>
                          </a:solidFill>
                          <a:effectLst/>
                          <a:latin typeface="Raleway" panose="020B0503030101060003" pitchFamily="34" charset="0"/>
                        </a:rPr>
                        <a:t>Pause Places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Develop a series of "Pause Places" or "mini-destinations' along the trail system. These may be a rest stop, an informational stop, or both. All pause places should include a bench or appropriate rocks/boulders for seating  and should capitalize on locations with the potential for views, sunsets, wildlife observation, rest, and rejuvenation. Opportunities for natural and historical interpretation should also be explored. </a:t>
                      </a:r>
                      <a:endParaRPr lang="en-US" sz="1000" b="0" i="0" u="none" strike="noStrike" dirty="0">
                        <a:solidFill>
                          <a:srgbClr val="FF0000"/>
                        </a:solidFill>
                        <a:effectLst/>
                        <a:latin typeface="Raleway" panose="020B0503030101060003"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 Pause Places Toolkit</a:t>
                      </a:r>
                      <a:br>
                        <a:rPr lang="en-US" sz="1000" b="0" i="0" u="none" strike="noStrike">
                          <a:solidFill>
                            <a:srgbClr val="000000"/>
                          </a:solidFill>
                          <a:effectLst/>
                          <a:latin typeface="Raleway" panose="020B0503030101060003" pitchFamily="34" charset="0"/>
                        </a:rPr>
                      </a:br>
                      <a:r>
                        <a:rPr lang="en-US" sz="1000" b="0" i="0" u="none" strike="noStrike">
                          <a:solidFill>
                            <a:srgbClr val="000000"/>
                          </a:solidFill>
                          <a:effectLst/>
                          <a:latin typeface="Raleway" panose="020B0503030101060003" pitchFamily="34" charset="0"/>
                        </a:rPr>
                        <a:t>-Bench Volunteer Designs</a:t>
                      </a:r>
                      <a:br>
                        <a:rPr lang="en-US" sz="1000" b="0" i="0" u="none" strike="noStrike">
                          <a:solidFill>
                            <a:srgbClr val="000000"/>
                          </a:solidFill>
                          <a:effectLst/>
                          <a:latin typeface="Raleway" panose="020B0503030101060003" pitchFamily="34" charset="0"/>
                        </a:rPr>
                      </a:br>
                      <a:r>
                        <a:rPr lang="en-US" sz="1000" b="0" i="0" u="none" strike="noStrike">
                          <a:solidFill>
                            <a:srgbClr val="000000"/>
                          </a:solidFill>
                          <a:effectLst/>
                          <a:latin typeface="Raleway" panose="020B0503030101060003" pitchFamily="34" charset="0"/>
                        </a:rPr>
                        <a:t>'-Interpretation Guidance Toolkit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313785"/>
                  </a:ext>
                </a:extLst>
              </a:tr>
              <a:tr h="667968">
                <a:tc>
                  <a:txBody>
                    <a:bodyPr/>
                    <a:lstStyle/>
                    <a:p>
                      <a:pPr algn="l" fontAlgn="ctr"/>
                      <a:r>
                        <a:rPr lang="en-US" sz="1000" b="0" i="0" u="none" strike="noStrike">
                          <a:solidFill>
                            <a:srgbClr val="000000"/>
                          </a:solidFill>
                          <a:effectLst/>
                          <a:latin typeface="Raleway" panose="020B0503030101060003" pitchFamily="34" charset="0"/>
                        </a:rPr>
                        <a:t>Restore Apple Orchard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Restore trail to apple orchard to open up access. Improve the orchard itself to become a community resource.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-Sustainable Trail Standards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328103"/>
                  </a:ext>
                </a:extLst>
              </a:tr>
              <a:tr h="598870">
                <a:tc>
                  <a:txBody>
                    <a:bodyPr/>
                    <a:lstStyle/>
                    <a:p>
                      <a:pPr algn="l" fontAlgn="ctr"/>
                      <a:r>
                        <a:rPr lang="en-US" sz="1000" b="0" i="0" u="none" strike="noStrike">
                          <a:solidFill>
                            <a:srgbClr val="000000"/>
                          </a:solidFill>
                          <a:effectLst/>
                          <a:latin typeface="Raleway" panose="020B0503030101060003" pitchFamily="34" charset="0"/>
                        </a:rPr>
                        <a:t>Develop an outdoor classroom</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Create a small gathering space with picnic tables, benches, earthen mounds etc. for schools and other groups.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 Sustainable Facility Standards</a:t>
                      </a:r>
                      <a:br>
                        <a:rPr lang="en-US" sz="1000" b="0" i="0" u="none" strike="noStrike" dirty="0">
                          <a:solidFill>
                            <a:srgbClr val="000000"/>
                          </a:solidFill>
                          <a:effectLst/>
                          <a:latin typeface="Raleway" panose="020B0503030101060003" pitchFamily="34" charset="0"/>
                        </a:rPr>
                      </a:br>
                      <a:r>
                        <a:rPr lang="en-US" sz="1000" b="0" i="0" u="none" strike="noStrike" dirty="0">
                          <a:solidFill>
                            <a:srgbClr val="000000"/>
                          </a:solidFill>
                          <a:effectLst/>
                          <a:latin typeface="Raleway" panose="020B0503030101060003" pitchFamily="34" charset="0"/>
                        </a:rPr>
                        <a:t>-Natural Resource Guidance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7927613"/>
                  </a:ext>
                </a:extLst>
              </a:tr>
            </a:tbl>
          </a:graphicData>
        </a:graphic>
      </p:graphicFrame>
    </p:spTree>
    <p:extLst>
      <p:ext uri="{BB962C8B-B14F-4D97-AF65-F5344CB8AC3E}">
        <p14:creationId xmlns:p14="http://schemas.microsoft.com/office/powerpoint/2010/main" val="2675607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023F-06FC-4988-AA9C-ABA6F034F70C}"/>
              </a:ext>
            </a:extLst>
          </p:cNvPr>
          <p:cNvSpPr>
            <a:spLocks noGrp="1"/>
          </p:cNvSpPr>
          <p:nvPr>
            <p:ph type="title"/>
          </p:nvPr>
        </p:nvSpPr>
        <p:spPr>
          <a:xfrm>
            <a:off x="628650" y="120620"/>
            <a:ext cx="7886700" cy="1003177"/>
          </a:xfrm>
        </p:spPr>
        <p:txBody>
          <a:bodyPr>
            <a:normAutofit fontScale="90000"/>
          </a:bodyPr>
          <a:lstStyle/>
          <a:p>
            <a:r>
              <a:rPr lang="en-US" dirty="0"/>
              <a:t>Education &amp; Programs Strategies</a:t>
            </a:r>
          </a:p>
        </p:txBody>
      </p:sp>
      <p:graphicFrame>
        <p:nvGraphicFramePr>
          <p:cNvPr id="7" name="Table 6">
            <a:extLst>
              <a:ext uri="{FF2B5EF4-FFF2-40B4-BE49-F238E27FC236}">
                <a16:creationId xmlns:a16="http://schemas.microsoft.com/office/drawing/2014/main" id="{BED8EBD1-9E8F-4D4C-B26D-19BEB7B6B267}"/>
              </a:ext>
            </a:extLst>
          </p:cNvPr>
          <p:cNvGraphicFramePr>
            <a:graphicFrameLocks noGrp="1"/>
          </p:cNvGraphicFramePr>
          <p:nvPr>
            <p:extLst>
              <p:ext uri="{D42A27DB-BD31-4B8C-83A1-F6EECF244321}">
                <p14:modId xmlns:p14="http://schemas.microsoft.com/office/powerpoint/2010/main" val="1135720528"/>
              </p:ext>
            </p:extLst>
          </p:nvPr>
        </p:nvGraphicFramePr>
        <p:xfrm>
          <a:off x="1416697" y="1254219"/>
          <a:ext cx="5724679" cy="4680233"/>
        </p:xfrm>
        <a:graphic>
          <a:graphicData uri="http://schemas.openxmlformats.org/drawingml/2006/table">
            <a:tbl>
              <a:tblPr/>
              <a:tblGrid>
                <a:gridCol w="1598854">
                  <a:extLst>
                    <a:ext uri="{9D8B030D-6E8A-4147-A177-3AD203B41FA5}">
                      <a16:colId xmlns:a16="http://schemas.microsoft.com/office/drawing/2014/main" val="3475475837"/>
                    </a:ext>
                  </a:extLst>
                </a:gridCol>
                <a:gridCol w="2363185">
                  <a:extLst>
                    <a:ext uri="{9D8B030D-6E8A-4147-A177-3AD203B41FA5}">
                      <a16:colId xmlns:a16="http://schemas.microsoft.com/office/drawing/2014/main" val="3706644313"/>
                    </a:ext>
                  </a:extLst>
                </a:gridCol>
                <a:gridCol w="655141">
                  <a:extLst>
                    <a:ext uri="{9D8B030D-6E8A-4147-A177-3AD203B41FA5}">
                      <a16:colId xmlns:a16="http://schemas.microsoft.com/office/drawing/2014/main" val="277806627"/>
                    </a:ext>
                  </a:extLst>
                </a:gridCol>
                <a:gridCol w="1107499">
                  <a:extLst>
                    <a:ext uri="{9D8B030D-6E8A-4147-A177-3AD203B41FA5}">
                      <a16:colId xmlns:a16="http://schemas.microsoft.com/office/drawing/2014/main" val="2278216935"/>
                    </a:ext>
                  </a:extLst>
                </a:gridCol>
              </a:tblGrid>
              <a:tr h="430920">
                <a:tc>
                  <a:txBody>
                    <a:bodyPr/>
                    <a:lstStyle/>
                    <a:p>
                      <a:pPr algn="l" fontAlgn="ctr"/>
                      <a:r>
                        <a:rPr lang="en-US" sz="1000" b="1" i="0" u="none" strike="noStrike" dirty="0">
                          <a:solidFill>
                            <a:srgbClr val="000000"/>
                          </a:solidFill>
                          <a:effectLst/>
                          <a:latin typeface="Raleway" panose="020B0503030101060003" pitchFamily="34" charset="0"/>
                        </a:rPr>
                        <a:t>Strategy or Action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Description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Relative Cost </a:t>
                      </a:r>
                      <a:br>
                        <a:rPr lang="en-US" sz="1000" b="1" i="0" u="none" strike="noStrike">
                          <a:solidFill>
                            <a:srgbClr val="000000"/>
                          </a:solidFill>
                          <a:effectLst/>
                          <a:latin typeface="Raleway" panose="020B0503030101060003" pitchFamily="34" charset="0"/>
                        </a:rPr>
                      </a:br>
                      <a:r>
                        <a:rPr lang="en-US" sz="1000" b="1"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Toolkit &amp; Support Resources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507505"/>
                  </a:ext>
                </a:extLst>
              </a:tr>
              <a:tr h="261161">
                <a:tc gridSpan="4">
                  <a:txBody>
                    <a:bodyPr/>
                    <a:lstStyle/>
                    <a:p>
                      <a:pPr algn="l" fontAlgn="ctr"/>
                      <a:r>
                        <a:rPr lang="en-US" sz="1000" b="1" i="0" u="none" strike="noStrike" dirty="0">
                          <a:solidFill>
                            <a:srgbClr val="FFFFFF"/>
                          </a:solidFill>
                          <a:effectLst/>
                          <a:latin typeface="Raleway" panose="020B0503030101060003" pitchFamily="34" charset="0"/>
                        </a:rPr>
                        <a:t>4. Education &amp; Programs</a:t>
                      </a:r>
                    </a:p>
                  </a:txBody>
                  <a:tcPr marL="45720" marR="457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7E9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3455723"/>
                  </a:ext>
                </a:extLst>
              </a:tr>
              <a:tr h="483153">
                <a:tc>
                  <a:txBody>
                    <a:bodyPr/>
                    <a:lstStyle/>
                    <a:p>
                      <a:pPr algn="l" fontAlgn="ctr"/>
                      <a:r>
                        <a:rPr lang="en-US" sz="1000" b="0" i="0" u="none" strike="noStrike" dirty="0">
                          <a:solidFill>
                            <a:srgbClr val="000000"/>
                          </a:solidFill>
                          <a:effectLst/>
                          <a:latin typeface="Raleway" panose="020B0503030101060003" pitchFamily="34" charset="0"/>
                        </a:rPr>
                        <a:t>Educational Programs/Outdoor Program</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Continue holding educational programs in the forest about the history and ecology of the forest.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-Programming Partnerships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228364"/>
                  </a:ext>
                </a:extLst>
              </a:tr>
              <a:tr h="744314">
                <a:tc>
                  <a:txBody>
                    <a:bodyPr/>
                    <a:lstStyle/>
                    <a:p>
                      <a:pPr algn="l" fontAlgn="ctr"/>
                      <a:r>
                        <a:rPr lang="en-US" sz="1000" b="0" i="0" u="none" strike="noStrike">
                          <a:solidFill>
                            <a:srgbClr val="000000"/>
                          </a:solidFill>
                          <a:effectLst/>
                          <a:latin typeface="Raleway" panose="020B0503030101060003" pitchFamily="34" charset="0"/>
                        </a:rPr>
                        <a:t>Ecology tours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Continue offering ecology tours (birdwatching, plant identification, etc.) for children and adults.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-Programming Partnerships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949857"/>
                  </a:ext>
                </a:extLst>
              </a:tr>
              <a:tr h="718198">
                <a:tc>
                  <a:txBody>
                    <a:bodyPr/>
                    <a:lstStyle/>
                    <a:p>
                      <a:pPr algn="l" fontAlgn="ctr"/>
                      <a:r>
                        <a:rPr lang="en-US" sz="1000" b="0" i="0" u="none" strike="noStrike">
                          <a:solidFill>
                            <a:srgbClr val="000000"/>
                          </a:solidFill>
                          <a:effectLst/>
                          <a:latin typeface="Raleway" panose="020B0503030101060003" pitchFamily="34" charset="0"/>
                        </a:rPr>
                        <a:t>Land management education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Create awareness and education programs around the land management of the forest. Consider interpretive signage.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-Interpretation Guidance Toolkit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298122"/>
                  </a:ext>
                </a:extLst>
              </a:tr>
              <a:tr h="601250">
                <a:tc>
                  <a:txBody>
                    <a:bodyPr/>
                    <a:lstStyle/>
                    <a:p>
                      <a:pPr algn="l" fontAlgn="ctr"/>
                      <a:r>
                        <a:rPr lang="en-US" sz="1000" b="0" i="0" u="none" strike="noStrike">
                          <a:solidFill>
                            <a:srgbClr val="000000"/>
                          </a:solidFill>
                          <a:effectLst/>
                          <a:latin typeface="Raleway" panose="020B0503030101060003" pitchFamily="34" charset="0"/>
                        </a:rPr>
                        <a:t>Interpretive signage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Develop interpretive signage that support educational programs and self-guided learning. Coordinate with development of the pause places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-Interpretation Guidance Toolkit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368724"/>
                  </a:ext>
                </a:extLst>
              </a:tr>
              <a:tr h="718198">
                <a:tc>
                  <a:txBody>
                    <a:bodyPr/>
                    <a:lstStyle/>
                    <a:p>
                      <a:pPr algn="l" fontAlgn="ctr"/>
                      <a:r>
                        <a:rPr lang="en-US" sz="1000" b="0" i="0" u="none" strike="noStrike">
                          <a:solidFill>
                            <a:srgbClr val="000000"/>
                          </a:solidFill>
                          <a:effectLst/>
                          <a:latin typeface="Raleway" panose="020B0503030101060003" pitchFamily="34" charset="0"/>
                        </a:rPr>
                        <a:t>Species identification lists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Bird, plant and mammal species identification checklists could be developed and made available at the trailhead kiosk. Should also be utilized in education experiences.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-Programming Partnerships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790255"/>
                  </a:ext>
                </a:extLst>
              </a:tr>
            </a:tbl>
          </a:graphicData>
        </a:graphic>
      </p:graphicFrame>
    </p:spTree>
    <p:extLst>
      <p:ext uri="{BB962C8B-B14F-4D97-AF65-F5344CB8AC3E}">
        <p14:creationId xmlns:p14="http://schemas.microsoft.com/office/powerpoint/2010/main" val="2075598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023F-06FC-4988-AA9C-ABA6F034F70C}"/>
              </a:ext>
            </a:extLst>
          </p:cNvPr>
          <p:cNvSpPr>
            <a:spLocks noGrp="1"/>
          </p:cNvSpPr>
          <p:nvPr>
            <p:ph type="title"/>
          </p:nvPr>
        </p:nvSpPr>
        <p:spPr>
          <a:xfrm>
            <a:off x="628650" y="279646"/>
            <a:ext cx="7886700" cy="1003177"/>
          </a:xfrm>
        </p:spPr>
        <p:txBody>
          <a:bodyPr>
            <a:normAutofit fontScale="90000"/>
          </a:bodyPr>
          <a:lstStyle/>
          <a:p>
            <a:r>
              <a:rPr lang="en-US" dirty="0"/>
              <a:t> Maps, Outreach, &amp; Promotion Strategies</a:t>
            </a:r>
          </a:p>
        </p:txBody>
      </p:sp>
      <p:graphicFrame>
        <p:nvGraphicFramePr>
          <p:cNvPr id="6" name="Table 5">
            <a:extLst>
              <a:ext uri="{FF2B5EF4-FFF2-40B4-BE49-F238E27FC236}">
                <a16:creationId xmlns:a16="http://schemas.microsoft.com/office/drawing/2014/main" id="{5F18BE95-A8C6-46C2-AF2B-705ED09EAA64}"/>
              </a:ext>
            </a:extLst>
          </p:cNvPr>
          <p:cNvGraphicFramePr>
            <a:graphicFrameLocks noGrp="1"/>
          </p:cNvGraphicFramePr>
          <p:nvPr>
            <p:extLst>
              <p:ext uri="{D42A27DB-BD31-4B8C-83A1-F6EECF244321}">
                <p14:modId xmlns:p14="http://schemas.microsoft.com/office/powerpoint/2010/main" val="2239763416"/>
              </p:ext>
            </p:extLst>
          </p:nvPr>
        </p:nvGraphicFramePr>
        <p:xfrm>
          <a:off x="1349406" y="1697881"/>
          <a:ext cx="6445188" cy="2971140"/>
        </p:xfrm>
        <a:graphic>
          <a:graphicData uri="http://schemas.openxmlformats.org/drawingml/2006/table">
            <a:tbl>
              <a:tblPr/>
              <a:tblGrid>
                <a:gridCol w="1800086">
                  <a:extLst>
                    <a:ext uri="{9D8B030D-6E8A-4147-A177-3AD203B41FA5}">
                      <a16:colId xmlns:a16="http://schemas.microsoft.com/office/drawing/2014/main" val="278034714"/>
                    </a:ext>
                  </a:extLst>
                </a:gridCol>
                <a:gridCol w="2660615">
                  <a:extLst>
                    <a:ext uri="{9D8B030D-6E8A-4147-A177-3AD203B41FA5}">
                      <a16:colId xmlns:a16="http://schemas.microsoft.com/office/drawing/2014/main" val="157975112"/>
                    </a:ext>
                  </a:extLst>
                </a:gridCol>
                <a:gridCol w="737598">
                  <a:extLst>
                    <a:ext uri="{9D8B030D-6E8A-4147-A177-3AD203B41FA5}">
                      <a16:colId xmlns:a16="http://schemas.microsoft.com/office/drawing/2014/main" val="603199885"/>
                    </a:ext>
                  </a:extLst>
                </a:gridCol>
                <a:gridCol w="1246889">
                  <a:extLst>
                    <a:ext uri="{9D8B030D-6E8A-4147-A177-3AD203B41FA5}">
                      <a16:colId xmlns:a16="http://schemas.microsoft.com/office/drawing/2014/main" val="227916975"/>
                    </a:ext>
                  </a:extLst>
                </a:gridCol>
              </a:tblGrid>
              <a:tr h="440688">
                <a:tc>
                  <a:txBody>
                    <a:bodyPr/>
                    <a:lstStyle/>
                    <a:p>
                      <a:pPr algn="l" fontAlgn="ctr"/>
                      <a:r>
                        <a:rPr lang="en-US" sz="1000" b="1" i="0" u="none" strike="noStrike" dirty="0">
                          <a:solidFill>
                            <a:srgbClr val="000000"/>
                          </a:solidFill>
                          <a:effectLst/>
                          <a:latin typeface="Raleway" panose="020B0503030101060003" pitchFamily="34" charset="0"/>
                        </a:rPr>
                        <a:t>Strategy or Action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Description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Relative Cost </a:t>
                      </a:r>
                      <a:br>
                        <a:rPr lang="en-US" sz="1000" b="1" i="0" u="none" strike="noStrike">
                          <a:solidFill>
                            <a:srgbClr val="000000"/>
                          </a:solidFill>
                          <a:effectLst/>
                          <a:latin typeface="Raleway" panose="020B0503030101060003" pitchFamily="34" charset="0"/>
                        </a:rPr>
                      </a:br>
                      <a:r>
                        <a:rPr lang="en-US" sz="1000" b="1"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Toolkit &amp; Support Resources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3551999"/>
                  </a:ext>
                </a:extLst>
              </a:tr>
              <a:tr h="267081">
                <a:tc gridSpan="4">
                  <a:txBody>
                    <a:bodyPr/>
                    <a:lstStyle/>
                    <a:p>
                      <a:pPr algn="l" fontAlgn="ctr"/>
                      <a:r>
                        <a:rPr lang="en-US" sz="1000" b="1" i="0" u="none" strike="noStrike" dirty="0">
                          <a:solidFill>
                            <a:srgbClr val="FFFFFF"/>
                          </a:solidFill>
                          <a:effectLst/>
                          <a:latin typeface="Raleway" panose="020B0503030101060003" pitchFamily="34" charset="0"/>
                        </a:rPr>
                        <a:t>6. Maps, Outreach, &amp; Promotion</a:t>
                      </a:r>
                    </a:p>
                  </a:txBody>
                  <a:tcPr marL="45720" marR="457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774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3120096"/>
                  </a:ext>
                </a:extLst>
              </a:tr>
              <a:tr h="574230">
                <a:tc>
                  <a:txBody>
                    <a:bodyPr/>
                    <a:lstStyle/>
                    <a:p>
                      <a:pPr algn="l" fontAlgn="ctr"/>
                      <a:r>
                        <a:rPr lang="en-US" sz="1000" b="0" i="0" u="none" strike="noStrike" dirty="0">
                          <a:solidFill>
                            <a:srgbClr val="000000"/>
                          </a:solidFill>
                          <a:effectLst/>
                          <a:latin typeface="Raleway" panose="020B0503030101060003" pitchFamily="34" charset="0"/>
                        </a:rPr>
                        <a:t>Community Engagement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Continue to engage the community about the forest. Identify community members who have a useful skill to offer.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-Volunteer Development and Recruitment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948221"/>
                  </a:ext>
                </a:extLst>
              </a:tr>
              <a:tr h="467398">
                <a:tc>
                  <a:txBody>
                    <a:bodyPr/>
                    <a:lstStyle/>
                    <a:p>
                      <a:pPr algn="l" fontAlgn="ctr"/>
                      <a:r>
                        <a:rPr lang="en-US" sz="1000" b="0" i="0" u="none" strike="noStrike">
                          <a:solidFill>
                            <a:srgbClr val="000000"/>
                          </a:solidFill>
                          <a:effectLst/>
                          <a:latin typeface="Raleway" panose="020B0503030101060003" pitchFamily="34" charset="0"/>
                        </a:rPr>
                        <a:t>Measure forest use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Use trail counters or volunteer trail counts to gather data about the number of users of the forest.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 Volunteer Trail Counting Forms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470313"/>
                  </a:ext>
                </a:extLst>
              </a:tr>
              <a:tr h="600939">
                <a:tc>
                  <a:txBody>
                    <a:bodyPr/>
                    <a:lstStyle/>
                    <a:p>
                      <a:pPr algn="l" fontAlgn="ctr"/>
                      <a:r>
                        <a:rPr lang="en-US" sz="1000" b="0" i="0" u="none" strike="noStrike">
                          <a:solidFill>
                            <a:srgbClr val="000000"/>
                          </a:solidFill>
                          <a:effectLst/>
                          <a:latin typeface="Raleway" panose="020B0503030101060003" pitchFamily="34" charset="0"/>
                        </a:rPr>
                        <a:t>Improve maps of the forest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Create maps that show all trails in the forest and make these maps readily available both online and in print</a:t>
                      </a:r>
                      <a:r>
                        <a:rPr lang="en-US" sz="1000" b="0" i="0" u="none" strike="noStrike">
                          <a:solidFill>
                            <a:srgbClr val="000000"/>
                          </a:solidFill>
                          <a:effectLst/>
                          <a:latin typeface="Raleway" panose="020B0503030101060003" pitchFamily="34" charset="0"/>
                        </a:rPr>
                        <a:t>.  </a:t>
                      </a:r>
                      <a:endParaRPr lang="en-US" sz="1000" b="0" i="0" u="none" strike="noStrike" dirty="0">
                        <a:solidFill>
                          <a:srgbClr val="000000"/>
                        </a:solidFill>
                        <a:effectLst/>
                        <a:latin typeface="Raleway" panose="020B0503030101060003"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-Mapping and Promotion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985386"/>
                  </a:ext>
                </a:extLst>
              </a:tr>
            </a:tbl>
          </a:graphicData>
        </a:graphic>
      </p:graphicFrame>
    </p:spTree>
    <p:extLst>
      <p:ext uri="{BB962C8B-B14F-4D97-AF65-F5344CB8AC3E}">
        <p14:creationId xmlns:p14="http://schemas.microsoft.com/office/powerpoint/2010/main" val="2776370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023F-06FC-4988-AA9C-ABA6F034F70C}"/>
              </a:ext>
            </a:extLst>
          </p:cNvPr>
          <p:cNvSpPr>
            <a:spLocks noGrp="1"/>
          </p:cNvSpPr>
          <p:nvPr>
            <p:ph type="title"/>
          </p:nvPr>
        </p:nvSpPr>
        <p:spPr>
          <a:xfrm>
            <a:off x="628650" y="279646"/>
            <a:ext cx="7886700" cy="1003177"/>
          </a:xfrm>
        </p:spPr>
        <p:txBody>
          <a:bodyPr>
            <a:normAutofit fontScale="90000"/>
          </a:bodyPr>
          <a:lstStyle/>
          <a:p>
            <a:r>
              <a:rPr lang="en-US" dirty="0"/>
              <a:t> Administrative Actions Strategies</a:t>
            </a:r>
          </a:p>
        </p:txBody>
      </p:sp>
      <p:graphicFrame>
        <p:nvGraphicFramePr>
          <p:cNvPr id="6" name="Table 5">
            <a:extLst>
              <a:ext uri="{FF2B5EF4-FFF2-40B4-BE49-F238E27FC236}">
                <a16:creationId xmlns:a16="http://schemas.microsoft.com/office/drawing/2014/main" id="{82A52360-65A4-46D4-ACAA-EE9CA21FA781}"/>
              </a:ext>
            </a:extLst>
          </p:cNvPr>
          <p:cNvGraphicFramePr>
            <a:graphicFrameLocks noGrp="1"/>
          </p:cNvGraphicFramePr>
          <p:nvPr>
            <p:extLst>
              <p:ext uri="{D42A27DB-BD31-4B8C-83A1-F6EECF244321}">
                <p14:modId xmlns:p14="http://schemas.microsoft.com/office/powerpoint/2010/main" val="3307600617"/>
              </p:ext>
            </p:extLst>
          </p:nvPr>
        </p:nvGraphicFramePr>
        <p:xfrm>
          <a:off x="914401" y="1529207"/>
          <a:ext cx="7066624" cy="4115827"/>
        </p:xfrm>
        <a:graphic>
          <a:graphicData uri="http://schemas.openxmlformats.org/drawingml/2006/table">
            <a:tbl>
              <a:tblPr/>
              <a:tblGrid>
                <a:gridCol w="1973648">
                  <a:extLst>
                    <a:ext uri="{9D8B030D-6E8A-4147-A177-3AD203B41FA5}">
                      <a16:colId xmlns:a16="http://schemas.microsoft.com/office/drawing/2014/main" val="1246687657"/>
                    </a:ext>
                  </a:extLst>
                </a:gridCol>
                <a:gridCol w="2917149">
                  <a:extLst>
                    <a:ext uri="{9D8B030D-6E8A-4147-A177-3AD203B41FA5}">
                      <a16:colId xmlns:a16="http://schemas.microsoft.com/office/drawing/2014/main" val="111591459"/>
                    </a:ext>
                  </a:extLst>
                </a:gridCol>
                <a:gridCol w="808715">
                  <a:extLst>
                    <a:ext uri="{9D8B030D-6E8A-4147-A177-3AD203B41FA5}">
                      <a16:colId xmlns:a16="http://schemas.microsoft.com/office/drawing/2014/main" val="446246474"/>
                    </a:ext>
                  </a:extLst>
                </a:gridCol>
                <a:gridCol w="1367112">
                  <a:extLst>
                    <a:ext uri="{9D8B030D-6E8A-4147-A177-3AD203B41FA5}">
                      <a16:colId xmlns:a16="http://schemas.microsoft.com/office/drawing/2014/main" val="3490705442"/>
                    </a:ext>
                  </a:extLst>
                </a:gridCol>
              </a:tblGrid>
              <a:tr h="471384">
                <a:tc>
                  <a:txBody>
                    <a:bodyPr/>
                    <a:lstStyle/>
                    <a:p>
                      <a:pPr algn="l" fontAlgn="ctr"/>
                      <a:r>
                        <a:rPr lang="en-US" sz="1000" b="1" i="0" u="none" strike="noStrike">
                          <a:solidFill>
                            <a:srgbClr val="000000"/>
                          </a:solidFill>
                          <a:effectLst/>
                          <a:latin typeface="Raleway" panose="020B0503030101060003" pitchFamily="34" charset="0"/>
                        </a:rPr>
                        <a:t>Strategy or Action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Description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Relative Cost </a:t>
                      </a:r>
                      <a:br>
                        <a:rPr lang="en-US" sz="1000" b="1" i="0" u="none" strike="noStrike">
                          <a:solidFill>
                            <a:srgbClr val="000000"/>
                          </a:solidFill>
                          <a:effectLst/>
                          <a:latin typeface="Raleway" panose="020B0503030101060003" pitchFamily="34" charset="0"/>
                        </a:rPr>
                      </a:br>
                      <a:r>
                        <a:rPr lang="en-US" sz="1000" b="1"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fontAlgn="ctr"/>
                      <a:r>
                        <a:rPr lang="en-US" sz="1000" b="1" i="0" u="none" strike="noStrike">
                          <a:solidFill>
                            <a:srgbClr val="000000"/>
                          </a:solidFill>
                          <a:effectLst/>
                          <a:latin typeface="Raleway" panose="020B0503030101060003" pitchFamily="34" charset="0"/>
                        </a:rPr>
                        <a:t>Toolkit &amp; Support Resources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169692728"/>
                  </a:ext>
                </a:extLst>
              </a:tr>
              <a:tr h="285684">
                <a:tc gridSpan="4">
                  <a:txBody>
                    <a:bodyPr/>
                    <a:lstStyle/>
                    <a:p>
                      <a:pPr algn="l" fontAlgn="ctr"/>
                      <a:r>
                        <a:rPr lang="en-US" sz="1000" b="1" i="0" u="none" strike="noStrike" dirty="0">
                          <a:solidFill>
                            <a:srgbClr val="FFFFFF"/>
                          </a:solidFill>
                          <a:effectLst/>
                          <a:latin typeface="Raleway" panose="020B0503030101060003" pitchFamily="34" charset="0"/>
                        </a:rPr>
                        <a:t>7. Administrative Actions</a:t>
                      </a:r>
                    </a:p>
                  </a:txBody>
                  <a:tcPr marL="45720" marR="457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5B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9120929"/>
                  </a:ext>
                </a:extLst>
              </a:tr>
              <a:tr h="599942">
                <a:tc>
                  <a:txBody>
                    <a:bodyPr/>
                    <a:lstStyle/>
                    <a:p>
                      <a:pPr algn="l" fontAlgn="ctr"/>
                      <a:r>
                        <a:rPr lang="en-US" sz="1000" b="0" i="0" u="none" strike="noStrike" dirty="0">
                          <a:solidFill>
                            <a:srgbClr val="000000"/>
                          </a:solidFill>
                          <a:effectLst/>
                          <a:latin typeface="Raleway" panose="020B0503030101060003" pitchFamily="34" charset="0"/>
                        </a:rPr>
                        <a:t>Remove </a:t>
                      </a:r>
                      <a:r>
                        <a:rPr lang="en-US" sz="1000" b="0" i="0" u="none" strike="noStrike" dirty="0" err="1">
                          <a:solidFill>
                            <a:srgbClr val="000000"/>
                          </a:solidFill>
                          <a:effectLst/>
                          <a:latin typeface="Raleway" panose="020B0503030101060003" pitchFamily="34" charset="0"/>
                        </a:rPr>
                        <a:t>invasives</a:t>
                      </a:r>
                      <a:endParaRPr lang="en-US" sz="1000" b="0" i="0" u="none" strike="noStrike" dirty="0">
                        <a:solidFill>
                          <a:srgbClr val="000000"/>
                        </a:solidFill>
                        <a:effectLst/>
                        <a:latin typeface="Raleway" panose="020B0503030101060003" pitchFamily="34"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Remove invasive plants that are growing in the forest.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-Natural Resource Guidance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294009"/>
                  </a:ext>
                </a:extLst>
              </a:tr>
              <a:tr h="872182">
                <a:tc>
                  <a:txBody>
                    <a:bodyPr/>
                    <a:lstStyle/>
                    <a:p>
                      <a:pPr algn="l" fontAlgn="ctr"/>
                      <a:r>
                        <a:rPr lang="en-US" sz="1000" b="0" i="0" u="none" strike="noStrike">
                          <a:solidFill>
                            <a:srgbClr val="000000"/>
                          </a:solidFill>
                          <a:effectLst/>
                          <a:latin typeface="Raleway" panose="020B0503030101060003" pitchFamily="34" charset="0"/>
                        </a:rPr>
                        <a:t>Management zones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Expand use of management zones in town forest management plan to consider and plan for all uses. Designate areas more suitable for wildlife habitat, hunting, or mountain biking, for example.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-Management Zones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250893"/>
                  </a:ext>
                </a:extLst>
              </a:tr>
              <a:tr h="857058">
                <a:tc>
                  <a:txBody>
                    <a:bodyPr/>
                    <a:lstStyle/>
                    <a:p>
                      <a:pPr algn="l" fontAlgn="ctr"/>
                      <a:r>
                        <a:rPr lang="en-US" sz="1000" b="0" i="0" u="none" strike="noStrike">
                          <a:solidFill>
                            <a:srgbClr val="000000"/>
                          </a:solidFill>
                          <a:effectLst/>
                          <a:latin typeface="Raleway" panose="020B0503030101060003" pitchFamily="34" charset="0"/>
                        </a:rPr>
                        <a:t>Partner with local groups interested in recreation, conservation, and programming.</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Partner with the Conservation Commission, </a:t>
                      </a:r>
                      <a:r>
                        <a:rPr lang="en-US" sz="1000" b="0" i="0" u="none" strike="noStrike" dirty="0" err="1">
                          <a:solidFill>
                            <a:srgbClr val="000000"/>
                          </a:solidFill>
                          <a:effectLst/>
                          <a:latin typeface="Raleway" panose="020B0503030101060003" pitchFamily="34" charset="0"/>
                        </a:rPr>
                        <a:t>Twinfield</a:t>
                      </a:r>
                      <a:r>
                        <a:rPr lang="en-US" sz="1000" b="0" i="0" u="none" strike="noStrike" dirty="0">
                          <a:solidFill>
                            <a:srgbClr val="000000"/>
                          </a:solidFill>
                          <a:effectLst/>
                          <a:latin typeface="Raleway" panose="020B0503030101060003" pitchFamily="34" charset="0"/>
                        </a:rPr>
                        <a:t> School, and other local conservation and recreation groups such as VAST, Riders in Plainfield-Marshfield, and Friends of the Winooski.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Raleway" panose="020B0503030101060003" pitchFamily="34" charset="0"/>
                        </a:rPr>
                        <a:t>-Programming Partnerships Toolkit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397990"/>
                  </a:ext>
                </a:extLst>
              </a:tr>
              <a:tr h="799921">
                <a:tc>
                  <a:txBody>
                    <a:bodyPr/>
                    <a:lstStyle/>
                    <a:p>
                      <a:pPr algn="l" fontAlgn="ctr"/>
                      <a:r>
                        <a:rPr lang="en-US" sz="1000" b="0" i="0" u="none" strike="noStrike">
                          <a:solidFill>
                            <a:srgbClr val="000000"/>
                          </a:solidFill>
                          <a:effectLst/>
                          <a:latin typeface="Raleway" panose="020B0503030101060003" pitchFamily="34" charset="0"/>
                        </a:rPr>
                        <a:t>Adopt formal process for proposing and reviewing new trails and facilities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Process will include ecological concerns and will provide all stakeholders and user groups an opportunity to propose new trails and facilities.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Raleway" panose="020B0503030101060003" pitchFamily="34" charset="0"/>
                        </a:rPr>
                        <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Raleway" panose="020B0503030101060003" pitchFamily="34" charset="0"/>
                        </a:rPr>
                        <a:t>-Model Proposal Process</a:t>
                      </a:r>
                      <a:br>
                        <a:rPr lang="en-US" sz="1000" b="0" i="0" u="none" strike="noStrike" dirty="0">
                          <a:solidFill>
                            <a:srgbClr val="000000"/>
                          </a:solidFill>
                          <a:effectLst/>
                          <a:latin typeface="Raleway" panose="020B0503030101060003" pitchFamily="34" charset="0"/>
                        </a:rPr>
                      </a:br>
                      <a:r>
                        <a:rPr lang="en-US" sz="1000" b="0" i="0" u="none" strike="noStrike" dirty="0">
                          <a:solidFill>
                            <a:srgbClr val="000000"/>
                          </a:solidFill>
                          <a:effectLst/>
                          <a:latin typeface="Raleway" panose="020B0503030101060003" pitchFamily="34" charset="0"/>
                        </a:rPr>
                        <a:t>-Natural Resource Guidance Toolkit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66833"/>
                  </a:ext>
                </a:extLst>
              </a:tr>
            </a:tbl>
          </a:graphicData>
        </a:graphic>
      </p:graphicFrame>
    </p:spTree>
    <p:extLst>
      <p:ext uri="{BB962C8B-B14F-4D97-AF65-F5344CB8AC3E}">
        <p14:creationId xmlns:p14="http://schemas.microsoft.com/office/powerpoint/2010/main" val="912531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8313"/>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932241"/>
            <a:ext cx="9144000" cy="1026922"/>
          </a:xfrm>
        </p:spPr>
        <p:txBody>
          <a:bodyPr>
            <a:normAutofit/>
          </a:bodyPr>
          <a:lstStyle/>
          <a:p>
            <a:r>
              <a:rPr lang="en-US" dirty="0">
                <a:solidFill>
                  <a:schemeClr val="bg1"/>
                </a:solidFill>
              </a:rPr>
              <a:t>Questions?</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377535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3EF-46C1-460D-86B6-AD1A039E28AE}"/>
              </a:ext>
            </a:extLst>
          </p:cNvPr>
          <p:cNvSpPr>
            <a:spLocks noGrp="1"/>
          </p:cNvSpPr>
          <p:nvPr>
            <p:ph type="title"/>
          </p:nvPr>
        </p:nvSpPr>
        <p:spPr>
          <a:xfrm>
            <a:off x="628650" y="137525"/>
            <a:ext cx="7886700" cy="1325563"/>
          </a:xfrm>
        </p:spPr>
        <p:txBody>
          <a:bodyPr/>
          <a:lstStyle/>
          <a:p>
            <a:r>
              <a:rPr lang="en-US" dirty="0"/>
              <a:t>We Need Your Input!</a:t>
            </a:r>
          </a:p>
        </p:txBody>
      </p:sp>
      <p:sp>
        <p:nvSpPr>
          <p:cNvPr id="3" name="Content Placeholder 2">
            <a:extLst>
              <a:ext uri="{FF2B5EF4-FFF2-40B4-BE49-F238E27FC236}">
                <a16:creationId xmlns:a16="http://schemas.microsoft.com/office/drawing/2014/main" id="{6BEBD0F9-7208-49C2-A34D-33BC36CC92C5}"/>
              </a:ext>
            </a:extLst>
          </p:cNvPr>
          <p:cNvSpPr>
            <a:spLocks noGrp="1"/>
          </p:cNvSpPr>
          <p:nvPr>
            <p:ph idx="1"/>
          </p:nvPr>
        </p:nvSpPr>
        <p:spPr>
          <a:xfrm>
            <a:off x="486607" y="2391128"/>
            <a:ext cx="4760096" cy="2586577"/>
          </a:xfrm>
        </p:spPr>
        <p:txBody>
          <a:bodyPr>
            <a:normAutofit/>
          </a:bodyPr>
          <a:lstStyle/>
          <a:p>
            <a:r>
              <a:rPr lang="en-US" sz="2400" dirty="0"/>
              <a:t>Priority Boards</a:t>
            </a:r>
          </a:p>
          <a:p>
            <a:r>
              <a:rPr lang="en-US" sz="2400" dirty="0"/>
              <a:t>Write-In Map</a:t>
            </a:r>
          </a:p>
          <a:p>
            <a:r>
              <a:rPr lang="en-US" sz="2400" dirty="0"/>
              <a:t>Facilitator Conversations</a:t>
            </a:r>
          </a:p>
          <a:p>
            <a:r>
              <a:rPr lang="en-US" sz="2400" dirty="0"/>
              <a:t>Comment Box</a:t>
            </a:r>
          </a:p>
          <a:p>
            <a:r>
              <a:rPr lang="en-US" sz="2400" dirty="0"/>
              <a:t>No closing presentation—leave when you’re done!</a:t>
            </a:r>
          </a:p>
        </p:txBody>
      </p:sp>
      <p:sp>
        <p:nvSpPr>
          <p:cNvPr id="4" name="Text Placeholder 3">
            <a:extLst>
              <a:ext uri="{FF2B5EF4-FFF2-40B4-BE49-F238E27FC236}">
                <a16:creationId xmlns:a16="http://schemas.microsoft.com/office/drawing/2014/main" id="{E2C94F2C-BA0A-43A6-9CF2-77AA882F0299}"/>
              </a:ext>
            </a:extLst>
          </p:cNvPr>
          <p:cNvSpPr>
            <a:spLocks noGrp="1"/>
          </p:cNvSpPr>
          <p:nvPr>
            <p:ph type="body" sz="quarter" idx="13"/>
          </p:nvPr>
        </p:nvSpPr>
        <p:spPr>
          <a:xfrm>
            <a:off x="0" y="1223605"/>
            <a:ext cx="9144000" cy="327170"/>
          </a:xfrm>
        </p:spPr>
        <p:txBody>
          <a:bodyPr>
            <a:normAutofit fontScale="92500"/>
          </a:bodyPr>
          <a:lstStyle/>
          <a:p>
            <a:r>
              <a:rPr lang="en-US" b="1" dirty="0"/>
              <a:t>Please share your thoughts on these strategies and how they should be prioritized!</a:t>
            </a:r>
          </a:p>
        </p:txBody>
      </p:sp>
      <p:pic>
        <p:nvPicPr>
          <p:cNvPr id="5" name="Picture 4">
            <a:extLst>
              <a:ext uri="{FF2B5EF4-FFF2-40B4-BE49-F238E27FC236}">
                <a16:creationId xmlns:a16="http://schemas.microsoft.com/office/drawing/2014/main" id="{2AFD245A-4BC6-483B-929C-86B63CF3C01D}"/>
              </a:ext>
            </a:extLst>
          </p:cNvPr>
          <p:cNvPicPr>
            <a:picLocks noChangeAspect="1"/>
          </p:cNvPicPr>
          <p:nvPr/>
        </p:nvPicPr>
        <p:blipFill rotWithShape="1">
          <a:blip r:embed="rId2">
            <a:extLst>
              <a:ext uri="{28A0092B-C50C-407E-A947-70E740481C1C}">
                <a14:useLocalDpi xmlns:a14="http://schemas.microsoft.com/office/drawing/2010/main" val="0"/>
              </a:ext>
            </a:extLst>
          </a:blip>
          <a:srcRect l="16662" r="18912"/>
          <a:stretch/>
        </p:blipFill>
        <p:spPr>
          <a:xfrm>
            <a:off x="5633002" y="2018934"/>
            <a:ext cx="2882348" cy="3615461"/>
          </a:xfrm>
          <a:prstGeom prst="rect">
            <a:avLst/>
          </a:prstGeom>
        </p:spPr>
      </p:pic>
      <p:sp>
        <p:nvSpPr>
          <p:cNvPr id="6" name="Text Placeholder 3">
            <a:extLst>
              <a:ext uri="{FF2B5EF4-FFF2-40B4-BE49-F238E27FC236}">
                <a16:creationId xmlns:a16="http://schemas.microsoft.com/office/drawing/2014/main" id="{27A19D00-4F3D-4B42-A1FA-084F87CFC57B}"/>
              </a:ext>
            </a:extLst>
          </p:cNvPr>
          <p:cNvSpPr txBox="1">
            <a:spLocks/>
          </p:cNvSpPr>
          <p:nvPr/>
        </p:nvSpPr>
        <p:spPr>
          <a:xfrm>
            <a:off x="363985" y="5958753"/>
            <a:ext cx="6924582" cy="77521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b="1" dirty="0"/>
              <a:t>Please leave your email on the sign-in sheet to receive meeting notices and project updates!</a:t>
            </a:r>
          </a:p>
        </p:txBody>
      </p:sp>
    </p:spTree>
    <p:extLst>
      <p:ext uri="{BB962C8B-B14F-4D97-AF65-F5344CB8AC3E}">
        <p14:creationId xmlns:p14="http://schemas.microsoft.com/office/powerpoint/2010/main" val="1075760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DE319F5-F299-4B42-BA64-19E201A20A84}"/>
              </a:ext>
            </a:extLst>
          </p:cNvPr>
          <p:cNvSpPr txBox="1"/>
          <p:nvPr/>
        </p:nvSpPr>
        <p:spPr>
          <a:xfrm>
            <a:off x="7454096" y="5087389"/>
            <a:ext cx="1689904" cy="1770611"/>
          </a:xfrm>
          <a:prstGeom prst="rect">
            <a:avLst/>
          </a:prstGeom>
          <a:solidFill>
            <a:schemeClr val="bg1"/>
          </a:solidFill>
        </p:spPr>
        <p:txBody>
          <a:bodyPr wrap="square" rtlCol="0">
            <a:spAutoFit/>
          </a:bodyPr>
          <a:lstStyle/>
          <a:p>
            <a:endParaRPr lang="en-US" dirty="0"/>
          </a:p>
        </p:txBody>
      </p:sp>
      <p:pic>
        <p:nvPicPr>
          <p:cNvPr id="1030" name="Picture 6" descr="http://www.rutlandeconomy.com/wp-content/uploads/2014/08/Vermont-Agency-of-Commerce-and-community-development.jpg">
            <a:extLst>
              <a:ext uri="{FF2B5EF4-FFF2-40B4-BE49-F238E27FC236}">
                <a16:creationId xmlns:a16="http://schemas.microsoft.com/office/drawing/2014/main" id="{9DEA7DE2-3EF3-4111-99FE-EC5B48FF6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727" y="4307861"/>
            <a:ext cx="2915273" cy="13743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1E0BC2-1101-433D-B32C-F1DAD062189B}"/>
              </a:ext>
            </a:extLst>
          </p:cNvPr>
          <p:cNvSpPr>
            <a:spLocks noGrp="1"/>
          </p:cNvSpPr>
          <p:nvPr>
            <p:ph type="ctrTitle"/>
          </p:nvPr>
        </p:nvSpPr>
        <p:spPr>
          <a:xfrm>
            <a:off x="685800" y="2514478"/>
            <a:ext cx="7772400" cy="1235174"/>
          </a:xfrm>
        </p:spPr>
        <p:txBody>
          <a:bodyPr>
            <a:normAutofit/>
          </a:bodyPr>
          <a:lstStyle/>
          <a:p>
            <a:r>
              <a:rPr lang="en-US" sz="8000" dirty="0"/>
              <a:t>Thank You!!!!!</a:t>
            </a:r>
          </a:p>
        </p:txBody>
      </p:sp>
      <p:sp>
        <p:nvSpPr>
          <p:cNvPr id="4" name="Rectangle 3">
            <a:extLst>
              <a:ext uri="{FF2B5EF4-FFF2-40B4-BE49-F238E27FC236}">
                <a16:creationId xmlns:a16="http://schemas.microsoft.com/office/drawing/2014/main" id="{F684F785-2CEB-46A9-B945-7AE94E9EB191}"/>
              </a:ext>
            </a:extLst>
          </p:cNvPr>
          <p:cNvSpPr/>
          <p:nvPr/>
        </p:nvSpPr>
        <p:spPr>
          <a:xfrm>
            <a:off x="0" y="0"/>
            <a:ext cx="9144000" cy="10673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353F04-DE55-4F46-8215-E184FB7E9D34}"/>
              </a:ext>
            </a:extLst>
          </p:cNvPr>
          <p:cNvSpPr/>
          <p:nvPr/>
        </p:nvSpPr>
        <p:spPr>
          <a:xfrm>
            <a:off x="0" y="724016"/>
            <a:ext cx="9144000" cy="37099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96D43D60-52BC-4BC7-88C6-0DB4A1EA3489}"/>
              </a:ext>
            </a:extLst>
          </p:cNvPr>
          <p:cNvPicPr>
            <a:picLocks noChangeAspect="1"/>
          </p:cNvPicPr>
          <p:nvPr/>
        </p:nvPicPr>
        <p:blipFill>
          <a:blip r:embed="rId3"/>
          <a:srcRect/>
          <a:stretch>
            <a:fillRect/>
          </a:stretch>
        </p:blipFill>
        <p:spPr bwMode="auto">
          <a:xfrm>
            <a:off x="143701" y="6240379"/>
            <a:ext cx="2429957" cy="476387"/>
          </a:xfrm>
          <a:prstGeom prst="rect">
            <a:avLst/>
          </a:prstGeom>
          <a:noFill/>
          <a:ln w="9525">
            <a:noFill/>
            <a:miter lim="800000"/>
            <a:headEnd/>
            <a:tailEnd/>
          </a:ln>
        </p:spPr>
      </p:pic>
      <p:pic>
        <p:nvPicPr>
          <p:cNvPr id="1028" name="Picture 4" descr="Image result for vt forest parks and recreation logo">
            <a:extLst>
              <a:ext uri="{FF2B5EF4-FFF2-40B4-BE49-F238E27FC236}">
                <a16:creationId xmlns:a16="http://schemas.microsoft.com/office/drawing/2014/main" id="{252FA478-23CF-46C5-BA41-E4C13FF405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63633" y="4480675"/>
            <a:ext cx="1313660" cy="1067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5122" y="4461359"/>
            <a:ext cx="2413053" cy="1105983"/>
          </a:xfrm>
          <a:prstGeom prst="rect">
            <a:avLst/>
          </a:prstGeom>
        </p:spPr>
      </p:pic>
    </p:spTree>
    <p:extLst>
      <p:ext uri="{BB962C8B-B14F-4D97-AF65-F5344CB8AC3E}">
        <p14:creationId xmlns:p14="http://schemas.microsoft.com/office/powerpoint/2010/main" val="323097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9548-01BF-4806-9CAA-7D68D35B34E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255152E-D79D-49AB-ABC1-25C888A28718}"/>
              </a:ext>
            </a:extLst>
          </p:cNvPr>
          <p:cNvSpPr>
            <a:spLocks noGrp="1"/>
          </p:cNvSpPr>
          <p:nvPr>
            <p:ph idx="1"/>
          </p:nvPr>
        </p:nvSpPr>
        <p:spPr>
          <a:xfrm>
            <a:off x="329006" y="2469611"/>
            <a:ext cx="4771500" cy="2825078"/>
          </a:xfrm>
        </p:spPr>
        <p:txBody>
          <a:bodyPr>
            <a:normAutofit/>
          </a:bodyPr>
          <a:lstStyle/>
          <a:p>
            <a:pPr marL="514350" indent="-514350">
              <a:buFont typeface="+mj-lt"/>
              <a:buAutoNum type="arabicPeriod"/>
            </a:pPr>
            <a:r>
              <a:rPr lang="en-US" sz="1600" dirty="0"/>
              <a:t>Presentation </a:t>
            </a:r>
            <a:r>
              <a:rPr lang="en-US" sz="1600" dirty="0">
                <a:solidFill>
                  <a:srgbClr val="FF0000"/>
                </a:solidFill>
              </a:rPr>
              <a:t>(7:00-8:00 PM)</a:t>
            </a:r>
          </a:p>
          <a:p>
            <a:pPr lvl="1"/>
            <a:r>
              <a:rPr lang="en-US" sz="1200" dirty="0"/>
              <a:t>Project Overview and Progress</a:t>
            </a:r>
          </a:p>
          <a:p>
            <a:pPr lvl="1"/>
            <a:r>
              <a:rPr lang="en-US" sz="1200" dirty="0"/>
              <a:t>Draft Vision Framework</a:t>
            </a:r>
          </a:p>
          <a:p>
            <a:pPr lvl="1"/>
            <a:r>
              <a:rPr lang="en-US" sz="1200" dirty="0"/>
              <a:t>Draft Strategies</a:t>
            </a:r>
          </a:p>
          <a:p>
            <a:pPr lvl="1"/>
            <a:r>
              <a:rPr lang="en-US" sz="1200" dirty="0"/>
              <a:t>Large Group Questions/Discussion</a:t>
            </a:r>
          </a:p>
          <a:p>
            <a:pPr marL="514350" indent="-514350">
              <a:buFont typeface="+mj-lt"/>
              <a:buAutoNum type="arabicPeriod"/>
            </a:pPr>
            <a:r>
              <a:rPr lang="en-US" sz="1600" dirty="0"/>
              <a:t>Open House Workshop </a:t>
            </a:r>
            <a:r>
              <a:rPr lang="en-US" sz="1600" dirty="0">
                <a:solidFill>
                  <a:srgbClr val="FF0000"/>
                </a:solidFill>
              </a:rPr>
              <a:t>(8:00-8:30 PM)</a:t>
            </a:r>
          </a:p>
          <a:p>
            <a:pPr lvl="1"/>
            <a:r>
              <a:rPr lang="en-US" sz="1200" dirty="0"/>
              <a:t>Priority Boards</a:t>
            </a:r>
          </a:p>
          <a:p>
            <a:pPr lvl="1"/>
            <a:r>
              <a:rPr lang="en-US" sz="1200" dirty="0"/>
              <a:t>Write-In Map</a:t>
            </a:r>
          </a:p>
          <a:p>
            <a:pPr lvl="1"/>
            <a:r>
              <a:rPr lang="en-US" sz="1200" dirty="0"/>
              <a:t>Facilitator Conversations</a:t>
            </a:r>
          </a:p>
          <a:p>
            <a:pPr lvl="1"/>
            <a:r>
              <a:rPr lang="en-US" sz="1200" dirty="0"/>
              <a:t>Comment Box</a:t>
            </a:r>
          </a:p>
          <a:p>
            <a:pPr lvl="1"/>
            <a:r>
              <a:rPr lang="en-US" sz="1200" dirty="0"/>
              <a:t>No closing presentation—leave when you’re done!</a:t>
            </a:r>
          </a:p>
        </p:txBody>
      </p:sp>
      <p:sp>
        <p:nvSpPr>
          <p:cNvPr id="4" name="Text Placeholder 3">
            <a:extLst>
              <a:ext uri="{FF2B5EF4-FFF2-40B4-BE49-F238E27FC236}">
                <a16:creationId xmlns:a16="http://schemas.microsoft.com/office/drawing/2014/main" id="{3B7C76D4-7EA6-4731-840D-F6EBAAB73BFF}"/>
              </a:ext>
            </a:extLst>
          </p:cNvPr>
          <p:cNvSpPr>
            <a:spLocks noGrp="1"/>
          </p:cNvSpPr>
          <p:nvPr>
            <p:ph type="body" sz="quarter" idx="13"/>
          </p:nvPr>
        </p:nvSpPr>
        <p:spPr>
          <a:xfrm>
            <a:off x="0" y="1367406"/>
            <a:ext cx="9144000" cy="327170"/>
          </a:xfrm>
        </p:spPr>
        <p:txBody>
          <a:bodyPr>
            <a:normAutofit lnSpcReduction="10000"/>
          </a:bodyPr>
          <a:lstStyle/>
          <a:p>
            <a:r>
              <a:rPr lang="en-US" b="1" dirty="0"/>
              <a:t>What are we going to do tonight?</a:t>
            </a:r>
          </a:p>
        </p:txBody>
      </p:sp>
      <p:pic>
        <p:nvPicPr>
          <p:cNvPr id="4098" name="Picture 2" descr="http://www.onthewater.com/wp-content/uploads/2015/08/SamplingMuskie.jpg">
            <a:extLst>
              <a:ext uri="{FF2B5EF4-FFF2-40B4-BE49-F238E27FC236}">
                <a16:creationId xmlns:a16="http://schemas.microsoft.com/office/drawing/2014/main" id="{DFB89DED-7ED0-49FE-B694-A8AA34736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495"/>
          <a:stretch/>
        </p:blipFill>
        <p:spPr bwMode="auto">
          <a:xfrm>
            <a:off x="5358730" y="2469611"/>
            <a:ext cx="3456264" cy="237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1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56A75-A49D-44F7-9EA5-0B1D18FBC603}"/>
              </a:ext>
            </a:extLst>
          </p:cNvPr>
          <p:cNvSpPr/>
          <p:nvPr/>
        </p:nvSpPr>
        <p:spPr>
          <a:xfrm>
            <a:off x="0" y="-2128"/>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0F82-8A47-42AB-A43D-2F8D989EE644}"/>
              </a:ext>
            </a:extLst>
          </p:cNvPr>
          <p:cNvSpPr>
            <a:spLocks noGrp="1"/>
          </p:cNvSpPr>
          <p:nvPr>
            <p:ph type="title"/>
          </p:nvPr>
        </p:nvSpPr>
        <p:spPr>
          <a:xfrm>
            <a:off x="0" y="2779528"/>
            <a:ext cx="9144000" cy="1026922"/>
          </a:xfrm>
        </p:spPr>
        <p:txBody>
          <a:bodyPr>
            <a:normAutofit/>
          </a:bodyPr>
          <a:lstStyle/>
          <a:p>
            <a:pPr algn="ctr"/>
            <a:r>
              <a:rPr lang="en-US" dirty="0">
                <a:solidFill>
                  <a:schemeClr val="bg1"/>
                </a:solidFill>
              </a:rPr>
              <a:t>Project Overview</a:t>
            </a:r>
          </a:p>
        </p:txBody>
      </p:sp>
      <p:pic>
        <p:nvPicPr>
          <p:cNvPr id="6" name="Picture 5" descr="A close up of a logo&#10;&#10;Description generated with high confidence">
            <a:extLst>
              <a:ext uri="{FF2B5EF4-FFF2-40B4-BE49-F238E27FC236}">
                <a16:creationId xmlns:a16="http://schemas.microsoft.com/office/drawing/2014/main" id="{7D395335-2AD7-4D6B-9D17-1951BCD54CCC}"/>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25000" b="73148" l="3006" r="28324">
                        <a14:foregroundMark x1="9017" y1="33333" x2="9017" y2="33333"/>
                        <a14:foregroundMark x1="3699" y1="48843" x2="3699" y2="48843"/>
                        <a14:foregroundMark x1="16994" y1="46296" x2="16994" y2="46296"/>
                        <a14:foregroundMark x1="22543" y1="47222" x2="22543" y2="47222"/>
                        <a14:foregroundMark x1="28324" y1="49306" x2="28324" y2="49306"/>
                        <a14:foregroundMark x1="27514" y1="50926" x2="27514" y2="50926"/>
                        <a14:foregroundMark x1="23353" y1="50463" x2="23353" y2="50463"/>
                        <a14:foregroundMark x1="18844" y1="70602" x2="18844" y2="70602"/>
                        <a14:foregroundMark x1="19884" y1="73148" x2="19884" y2="73148"/>
                        <a14:foregroundMark x1="9480" y1="62037" x2="9480" y2="62037"/>
                        <a14:foregroundMark x1="13757" y1="64120" x2="13757" y2="64120"/>
                        <a14:foregroundMark x1="18266" y1="46065" x2="18266" y2="46065"/>
                      </a14:backgroundRemoval>
                    </a14:imgEffect>
                  </a14:imgLayer>
                </a14:imgProps>
              </a:ext>
              <a:ext uri="{28A0092B-C50C-407E-A947-70E740481C1C}">
                <a14:useLocalDpi xmlns:a14="http://schemas.microsoft.com/office/drawing/2010/main" val="0"/>
              </a:ext>
            </a:extLst>
          </a:blip>
          <a:srcRect t="19761" r="69255" b="23258"/>
          <a:stretch/>
        </p:blipFill>
        <p:spPr>
          <a:xfrm>
            <a:off x="7985760" y="5754689"/>
            <a:ext cx="1109472" cy="1026922"/>
          </a:xfrm>
          <a:prstGeom prst="rect">
            <a:avLst/>
          </a:prstGeom>
        </p:spPr>
      </p:pic>
    </p:spTree>
    <p:extLst>
      <p:ext uri="{BB962C8B-B14F-4D97-AF65-F5344CB8AC3E}">
        <p14:creationId xmlns:p14="http://schemas.microsoft.com/office/powerpoint/2010/main" val="423627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9548-01BF-4806-9CAA-7D68D35B34E7}"/>
              </a:ext>
            </a:extLst>
          </p:cNvPr>
          <p:cNvSpPr>
            <a:spLocks noGrp="1"/>
          </p:cNvSpPr>
          <p:nvPr>
            <p:ph type="title"/>
          </p:nvPr>
        </p:nvSpPr>
        <p:spPr/>
        <p:txBody>
          <a:bodyPr/>
          <a:lstStyle/>
          <a:p>
            <a:r>
              <a:rPr lang="en-US" dirty="0"/>
              <a:t>Project Purpose and Scope</a:t>
            </a:r>
          </a:p>
        </p:txBody>
      </p:sp>
      <p:sp>
        <p:nvSpPr>
          <p:cNvPr id="3" name="Content Placeholder 2">
            <a:extLst>
              <a:ext uri="{FF2B5EF4-FFF2-40B4-BE49-F238E27FC236}">
                <a16:creationId xmlns:a16="http://schemas.microsoft.com/office/drawing/2014/main" id="{3255152E-D79D-49AB-ABC1-25C888A28718}"/>
              </a:ext>
            </a:extLst>
          </p:cNvPr>
          <p:cNvSpPr>
            <a:spLocks noGrp="1"/>
          </p:cNvSpPr>
          <p:nvPr>
            <p:ph idx="1"/>
          </p:nvPr>
        </p:nvSpPr>
        <p:spPr>
          <a:xfrm>
            <a:off x="329006" y="2384910"/>
            <a:ext cx="4771500" cy="4351338"/>
          </a:xfrm>
        </p:spPr>
        <p:txBody>
          <a:bodyPr>
            <a:normAutofit/>
          </a:bodyPr>
          <a:lstStyle/>
          <a:p>
            <a:pPr marL="0" indent="0">
              <a:buNone/>
            </a:pPr>
            <a:r>
              <a:rPr lang="en-US" sz="2400" dirty="0"/>
              <a:t>Three Key Areas:</a:t>
            </a:r>
          </a:p>
          <a:p>
            <a:pPr marL="514350" indent="-514350">
              <a:buFont typeface="+mj-lt"/>
              <a:buAutoNum type="arabicPeriod"/>
            </a:pPr>
            <a:r>
              <a:rPr lang="en-US" sz="1600" dirty="0"/>
              <a:t>Developing a compelling and inspiring vision to help guide the future management of each of the ten selected town forests</a:t>
            </a:r>
          </a:p>
          <a:p>
            <a:pPr marL="514350" indent="-514350">
              <a:buFont typeface="+mj-lt"/>
              <a:buAutoNum type="arabicPeriod"/>
            </a:pPr>
            <a:r>
              <a:rPr lang="en-US" sz="1600" dirty="0"/>
              <a:t>Developing discrete, clear and action-oriented strategies for improvement of recreation and stewardship that achieves the vision</a:t>
            </a:r>
          </a:p>
          <a:p>
            <a:pPr marL="514350" indent="-514350">
              <a:buFont typeface="+mj-lt"/>
              <a:buAutoNum type="arabicPeriod"/>
            </a:pPr>
            <a:r>
              <a:rPr lang="en-US" sz="1600" dirty="0"/>
              <a:t>Fostering implementation with guidance, best practices and tools for implementation in the project toolkit</a:t>
            </a:r>
          </a:p>
        </p:txBody>
      </p:sp>
      <p:sp>
        <p:nvSpPr>
          <p:cNvPr id="4" name="Text Placeholder 3">
            <a:extLst>
              <a:ext uri="{FF2B5EF4-FFF2-40B4-BE49-F238E27FC236}">
                <a16:creationId xmlns:a16="http://schemas.microsoft.com/office/drawing/2014/main" id="{3B7C76D4-7EA6-4731-840D-F6EBAAB73BFF}"/>
              </a:ext>
            </a:extLst>
          </p:cNvPr>
          <p:cNvSpPr>
            <a:spLocks noGrp="1"/>
          </p:cNvSpPr>
          <p:nvPr>
            <p:ph type="body" sz="quarter" idx="13"/>
          </p:nvPr>
        </p:nvSpPr>
        <p:spPr>
          <a:xfrm>
            <a:off x="0" y="1367406"/>
            <a:ext cx="9144000" cy="327170"/>
          </a:xfrm>
        </p:spPr>
        <p:txBody>
          <a:bodyPr>
            <a:normAutofit lnSpcReduction="10000"/>
          </a:bodyPr>
          <a:lstStyle/>
          <a:p>
            <a:r>
              <a:rPr lang="en-US" b="1" dirty="0"/>
              <a:t>Empowering Communities to Move Forward with Confidence in their Town Forest</a:t>
            </a:r>
          </a:p>
        </p:txBody>
      </p:sp>
      <p:pic>
        <p:nvPicPr>
          <p:cNvPr id="6" name="Picture 2" descr="Image result for vermont birding">
            <a:extLst>
              <a:ext uri="{FF2B5EF4-FFF2-40B4-BE49-F238E27FC236}">
                <a16:creationId xmlns:a16="http://schemas.microsoft.com/office/drawing/2014/main" id="{082053D6-8209-4DC4-B184-1FE5DA106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506" y="2870375"/>
            <a:ext cx="3583708" cy="238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11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a:xfrm>
            <a:off x="628650" y="206940"/>
            <a:ext cx="7886700" cy="1325563"/>
          </a:xfrm>
        </p:spPr>
        <p:txBody>
          <a:bodyPr/>
          <a:lstStyle/>
          <a:p>
            <a:r>
              <a:rPr lang="en-US" dirty="0"/>
              <a:t>Project Deliverables</a:t>
            </a:r>
          </a:p>
        </p:txBody>
      </p:sp>
      <p:sp>
        <p:nvSpPr>
          <p:cNvPr id="3" name="Content Placeholder 2">
            <a:extLst>
              <a:ext uri="{FF2B5EF4-FFF2-40B4-BE49-F238E27FC236}">
                <a16:creationId xmlns:a16="http://schemas.microsoft.com/office/drawing/2014/main" id="{E080CFF9-93AB-45FB-824B-AE3F1C2BEBC5}"/>
              </a:ext>
            </a:extLst>
          </p:cNvPr>
          <p:cNvSpPr>
            <a:spLocks noGrp="1"/>
          </p:cNvSpPr>
          <p:nvPr>
            <p:ph idx="1"/>
          </p:nvPr>
        </p:nvSpPr>
        <p:spPr>
          <a:xfrm>
            <a:off x="562517" y="1690689"/>
            <a:ext cx="4102742" cy="4594333"/>
          </a:xfrm>
        </p:spPr>
        <p:txBody>
          <a:bodyPr>
            <a:normAutofit fontScale="77500" lnSpcReduction="20000"/>
          </a:bodyPr>
          <a:lstStyle/>
          <a:p>
            <a:pPr>
              <a:lnSpc>
                <a:spcPct val="110000"/>
              </a:lnSpc>
            </a:pPr>
            <a:r>
              <a:rPr lang="en-US" dirty="0"/>
              <a:t>Action Plans will identify:</a:t>
            </a:r>
          </a:p>
          <a:p>
            <a:pPr lvl="1">
              <a:lnSpc>
                <a:spcPct val="110000"/>
              </a:lnSpc>
            </a:pPr>
            <a:r>
              <a:rPr lang="en-US" dirty="0"/>
              <a:t>Project description</a:t>
            </a:r>
          </a:p>
          <a:p>
            <a:pPr lvl="1">
              <a:lnSpc>
                <a:spcPct val="110000"/>
              </a:lnSpc>
            </a:pPr>
            <a:r>
              <a:rPr lang="en-US" dirty="0"/>
              <a:t>Action responsibility</a:t>
            </a:r>
          </a:p>
          <a:p>
            <a:pPr lvl="1">
              <a:lnSpc>
                <a:spcPct val="110000"/>
              </a:lnSpc>
            </a:pPr>
            <a:r>
              <a:rPr lang="en-US" dirty="0"/>
              <a:t>Timing (immediate, short, medium, long-term)</a:t>
            </a:r>
          </a:p>
          <a:p>
            <a:pPr lvl="1">
              <a:lnSpc>
                <a:spcPct val="110000"/>
              </a:lnSpc>
            </a:pPr>
            <a:r>
              <a:rPr lang="en-US" dirty="0"/>
              <a:t>Partners involved</a:t>
            </a:r>
          </a:p>
          <a:p>
            <a:pPr lvl="1">
              <a:lnSpc>
                <a:spcPct val="110000"/>
              </a:lnSpc>
            </a:pPr>
            <a:r>
              <a:rPr lang="en-US" dirty="0"/>
              <a:t>Action or planning dependencies</a:t>
            </a:r>
          </a:p>
          <a:p>
            <a:pPr lvl="1">
              <a:lnSpc>
                <a:spcPct val="110000"/>
              </a:lnSpc>
            </a:pPr>
            <a:r>
              <a:rPr lang="en-US" dirty="0"/>
              <a:t>Available support resources</a:t>
            </a:r>
          </a:p>
          <a:p>
            <a:pPr lvl="1">
              <a:lnSpc>
                <a:spcPct val="110000"/>
              </a:lnSpc>
            </a:pPr>
            <a:r>
              <a:rPr lang="en-US" dirty="0"/>
              <a:t>Toolkit resources</a:t>
            </a:r>
          </a:p>
          <a:p>
            <a:pPr lvl="1">
              <a:lnSpc>
                <a:spcPct val="110000"/>
              </a:lnSpc>
            </a:pPr>
            <a:r>
              <a:rPr lang="en-US" dirty="0"/>
              <a:t>Funding and grant opportunities</a:t>
            </a:r>
          </a:p>
          <a:p>
            <a:pPr lvl="1">
              <a:lnSpc>
                <a:spcPct val="110000"/>
              </a:lnSpc>
            </a:pPr>
            <a:r>
              <a:rPr lang="en-US" dirty="0"/>
              <a:t>Magnitude of costs</a:t>
            </a:r>
            <a:br>
              <a:rPr lang="en-US" dirty="0"/>
            </a:br>
            <a:r>
              <a:rPr lang="en-US" dirty="0"/>
              <a:t>($-$$-$$$-$$$$)</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9086" y="1282896"/>
            <a:ext cx="9144000" cy="327170"/>
          </a:xfrm>
        </p:spPr>
        <p:txBody>
          <a:bodyPr>
            <a:normAutofit fontScale="85000" lnSpcReduction="10000"/>
          </a:bodyPr>
          <a:lstStyle/>
          <a:p>
            <a:r>
              <a:rPr lang="en-US" b="1" dirty="0"/>
              <a:t>Action Plans With Discrete, Clear and Implementable Strategies for Improvement of Recreation</a:t>
            </a:r>
          </a:p>
        </p:txBody>
      </p:sp>
      <p:pic>
        <p:nvPicPr>
          <p:cNvPr id="6" name="Picture 5" descr="A person riding a bike down a dirt trail next to a forest&#10;&#10;Description generated with very high confidence">
            <a:extLst>
              <a:ext uri="{FF2B5EF4-FFF2-40B4-BE49-F238E27FC236}">
                <a16:creationId xmlns:a16="http://schemas.microsoft.com/office/drawing/2014/main" id="{008EE26F-09CF-45B0-9556-AB8B346B6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895" y="2628831"/>
            <a:ext cx="3884104" cy="2588392"/>
          </a:xfrm>
          <a:prstGeom prst="rect">
            <a:avLst/>
          </a:prstGeom>
        </p:spPr>
      </p:pic>
      <p:sp>
        <p:nvSpPr>
          <p:cNvPr id="7" name="TextBox 6">
            <a:extLst>
              <a:ext uri="{FF2B5EF4-FFF2-40B4-BE49-F238E27FC236}">
                <a16:creationId xmlns:a16="http://schemas.microsoft.com/office/drawing/2014/main" id="{ABACC91A-E1A2-4241-96B3-9BC1FE516DD6}"/>
              </a:ext>
            </a:extLst>
          </p:cNvPr>
          <p:cNvSpPr txBox="1"/>
          <p:nvPr/>
        </p:nvSpPr>
        <p:spPr>
          <a:xfrm>
            <a:off x="5050172" y="5055586"/>
            <a:ext cx="1972015" cy="184666"/>
          </a:xfrm>
          <a:prstGeom prst="rect">
            <a:avLst/>
          </a:prstGeom>
          <a:noFill/>
        </p:spPr>
        <p:txBody>
          <a:bodyPr wrap="none" rtlCol="0">
            <a:spAutoFit/>
          </a:bodyPr>
          <a:lstStyle/>
          <a:p>
            <a:r>
              <a:rPr lang="en-US" sz="600" b="1" dirty="0">
                <a:solidFill>
                  <a:schemeClr val="bg1"/>
                </a:solidFill>
                <a:latin typeface="+mj-lt"/>
              </a:rPr>
              <a:t>Photo Courtesy of John Atkinson, Mad River Riders</a:t>
            </a:r>
          </a:p>
        </p:txBody>
      </p:sp>
      <p:sp>
        <p:nvSpPr>
          <p:cNvPr id="8" name="Rectangle 7">
            <a:extLst>
              <a:ext uri="{FF2B5EF4-FFF2-40B4-BE49-F238E27FC236}">
                <a16:creationId xmlns:a16="http://schemas.microsoft.com/office/drawing/2014/main" id="{D03E8962-2BBD-49DA-80EE-62BEA4381D26}"/>
              </a:ext>
            </a:extLst>
          </p:cNvPr>
          <p:cNvSpPr/>
          <p:nvPr/>
        </p:nvSpPr>
        <p:spPr>
          <a:xfrm>
            <a:off x="444092" y="6117736"/>
            <a:ext cx="7374447" cy="369332"/>
          </a:xfrm>
          <a:prstGeom prst="rect">
            <a:avLst/>
          </a:prstGeom>
        </p:spPr>
        <p:txBody>
          <a:bodyPr wrap="square">
            <a:spAutoFit/>
          </a:bodyPr>
          <a:lstStyle/>
          <a:p>
            <a:r>
              <a:rPr lang="en-US" b="1" dirty="0">
                <a:solidFill>
                  <a:schemeClr val="accent2"/>
                </a:solidFill>
                <a:latin typeface="+mj-lt"/>
              </a:rPr>
              <a:t>Everything you need to go after grants to implement these projects!</a:t>
            </a:r>
          </a:p>
        </p:txBody>
      </p:sp>
    </p:spTree>
    <p:extLst>
      <p:ext uri="{BB962C8B-B14F-4D97-AF65-F5344CB8AC3E}">
        <p14:creationId xmlns:p14="http://schemas.microsoft.com/office/powerpoint/2010/main" val="67590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a:xfrm>
            <a:off x="628649" y="45630"/>
            <a:ext cx="7886700" cy="1325563"/>
          </a:xfrm>
        </p:spPr>
        <p:txBody>
          <a:bodyPr/>
          <a:lstStyle/>
          <a:p>
            <a:r>
              <a:rPr lang="en-US" dirty="0"/>
              <a:t>Project Deliverables</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044023"/>
            <a:ext cx="9144000" cy="327170"/>
          </a:xfrm>
        </p:spPr>
        <p:txBody>
          <a:bodyPr>
            <a:normAutofit lnSpcReduction="10000"/>
          </a:bodyPr>
          <a:lstStyle/>
          <a:p>
            <a:r>
              <a:rPr lang="en-US" b="1" dirty="0"/>
              <a:t>Bubble Diagram Maps—Planning Before Design</a:t>
            </a:r>
          </a:p>
        </p:txBody>
      </p:sp>
      <p:pic>
        <p:nvPicPr>
          <p:cNvPr id="5" name="Picture 4">
            <a:extLst>
              <a:ext uri="{FF2B5EF4-FFF2-40B4-BE49-F238E27FC236}">
                <a16:creationId xmlns:a16="http://schemas.microsoft.com/office/drawing/2014/main" id="{0F9F250D-EECF-4E2F-86DD-E33AE5DC9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523" y="1504257"/>
            <a:ext cx="3446952" cy="5327109"/>
          </a:xfrm>
          <a:prstGeom prst="rect">
            <a:avLst/>
          </a:prstGeom>
        </p:spPr>
      </p:pic>
    </p:spTree>
    <p:extLst>
      <p:ext uri="{BB962C8B-B14F-4D97-AF65-F5344CB8AC3E}">
        <p14:creationId xmlns:p14="http://schemas.microsoft.com/office/powerpoint/2010/main" val="290960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8350-BCBB-4BAF-852E-E50502350A6C}"/>
              </a:ext>
            </a:extLst>
          </p:cNvPr>
          <p:cNvSpPr>
            <a:spLocks noGrp="1"/>
          </p:cNvSpPr>
          <p:nvPr>
            <p:ph type="title"/>
          </p:nvPr>
        </p:nvSpPr>
        <p:spPr>
          <a:xfrm>
            <a:off x="0" y="147348"/>
            <a:ext cx="8957569" cy="1325563"/>
          </a:xfrm>
        </p:spPr>
        <p:txBody>
          <a:bodyPr/>
          <a:lstStyle/>
          <a:p>
            <a:r>
              <a:rPr lang="en-US" dirty="0"/>
              <a:t>Our Recreation Planning Toolkit</a:t>
            </a:r>
          </a:p>
        </p:txBody>
      </p:sp>
      <p:sp>
        <p:nvSpPr>
          <p:cNvPr id="4" name="Text Placeholder 3">
            <a:extLst>
              <a:ext uri="{FF2B5EF4-FFF2-40B4-BE49-F238E27FC236}">
                <a16:creationId xmlns:a16="http://schemas.microsoft.com/office/drawing/2014/main" id="{39C5E504-39AE-4D3F-A590-BDBC59A3D7EF}"/>
              </a:ext>
            </a:extLst>
          </p:cNvPr>
          <p:cNvSpPr>
            <a:spLocks noGrp="1"/>
          </p:cNvSpPr>
          <p:nvPr>
            <p:ph type="body" sz="quarter" idx="13"/>
          </p:nvPr>
        </p:nvSpPr>
        <p:spPr>
          <a:xfrm>
            <a:off x="579073" y="1135276"/>
            <a:ext cx="7886700" cy="534630"/>
          </a:xfrm>
        </p:spPr>
        <p:txBody>
          <a:bodyPr>
            <a:noAutofit/>
          </a:bodyPr>
          <a:lstStyle/>
          <a:p>
            <a:pPr>
              <a:lnSpc>
                <a:spcPct val="110000"/>
              </a:lnSpc>
            </a:pPr>
            <a:r>
              <a:rPr lang="en-US" sz="1400" b="1" dirty="0"/>
              <a:t>Additional resources and information to complete and implement your plan</a:t>
            </a:r>
          </a:p>
        </p:txBody>
      </p:sp>
      <p:grpSp>
        <p:nvGrpSpPr>
          <p:cNvPr id="6" name="Group 5">
            <a:extLst>
              <a:ext uri="{FF2B5EF4-FFF2-40B4-BE49-F238E27FC236}">
                <a16:creationId xmlns:a16="http://schemas.microsoft.com/office/drawing/2014/main" id="{FAE01EEF-921E-4089-B7BA-50768E3DE90A}"/>
              </a:ext>
            </a:extLst>
          </p:cNvPr>
          <p:cNvGrpSpPr>
            <a:grpSpLocks noChangeAspect="1"/>
          </p:cNvGrpSpPr>
          <p:nvPr/>
        </p:nvGrpSpPr>
        <p:grpSpPr>
          <a:xfrm>
            <a:off x="2527323" y="2699450"/>
            <a:ext cx="1216152" cy="1052114"/>
            <a:chOff x="2146535" y="891934"/>
            <a:chExt cx="1489596" cy="1288675"/>
          </a:xfrm>
          <a:solidFill>
            <a:schemeClr val="accent3"/>
          </a:solidFill>
        </p:grpSpPr>
        <p:sp>
          <p:nvSpPr>
            <p:cNvPr id="7" name="Hexagon 6">
              <a:extLst>
                <a:ext uri="{FF2B5EF4-FFF2-40B4-BE49-F238E27FC236}">
                  <a16:creationId xmlns:a16="http://schemas.microsoft.com/office/drawing/2014/main" id="{E17B6CB7-D634-4F00-9B0F-6362BF4EAD9C}"/>
                </a:ext>
              </a:extLst>
            </p:cNvPr>
            <p:cNvSpPr>
              <a:spLocks noChangeAspect="1"/>
            </p:cNvSpPr>
            <p:nvPr/>
          </p:nvSpPr>
          <p:spPr>
            <a:xfrm>
              <a:off x="2146535" y="89193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Hexagon 4">
              <a:extLst>
                <a:ext uri="{FF2B5EF4-FFF2-40B4-BE49-F238E27FC236}">
                  <a16:creationId xmlns:a16="http://schemas.microsoft.com/office/drawing/2014/main" id="{02AF986F-2F2F-41F8-8FB5-59BBBFF74122}"/>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dirty="0">
                  <a:latin typeface="+mj-lt"/>
                </a:rPr>
                <a:t>Sustainable Trail Standards</a:t>
              </a:r>
              <a:endParaRPr lang="en-US" sz="1200" kern="1200" dirty="0">
                <a:latin typeface="+mj-lt"/>
              </a:endParaRPr>
            </a:p>
          </p:txBody>
        </p:sp>
      </p:grpSp>
      <p:grpSp>
        <p:nvGrpSpPr>
          <p:cNvPr id="13" name="Group 12">
            <a:extLst>
              <a:ext uri="{FF2B5EF4-FFF2-40B4-BE49-F238E27FC236}">
                <a16:creationId xmlns:a16="http://schemas.microsoft.com/office/drawing/2014/main" id="{3DB490DD-D5E9-49E8-9223-004E74B70259}"/>
              </a:ext>
            </a:extLst>
          </p:cNvPr>
          <p:cNvGrpSpPr>
            <a:grpSpLocks noChangeAspect="1"/>
          </p:cNvGrpSpPr>
          <p:nvPr/>
        </p:nvGrpSpPr>
        <p:grpSpPr>
          <a:xfrm>
            <a:off x="561094" y="2679746"/>
            <a:ext cx="1216152" cy="1052114"/>
            <a:chOff x="2146535" y="891934"/>
            <a:chExt cx="1489596" cy="1288675"/>
          </a:xfrm>
          <a:solidFill>
            <a:schemeClr val="accent6"/>
          </a:solidFill>
        </p:grpSpPr>
        <p:sp>
          <p:nvSpPr>
            <p:cNvPr id="14" name="Hexagon 13">
              <a:extLst>
                <a:ext uri="{FF2B5EF4-FFF2-40B4-BE49-F238E27FC236}">
                  <a16:creationId xmlns:a16="http://schemas.microsoft.com/office/drawing/2014/main" id="{2E72CAF9-4E84-4E22-AF05-40E6B309C7AC}"/>
                </a:ext>
              </a:extLst>
            </p:cNvPr>
            <p:cNvSpPr>
              <a:spLocks noChangeAspect="1"/>
            </p:cNvSpPr>
            <p:nvPr/>
          </p:nvSpPr>
          <p:spPr>
            <a:xfrm>
              <a:off x="2146535" y="89193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Hexagon 4">
              <a:extLst>
                <a:ext uri="{FF2B5EF4-FFF2-40B4-BE49-F238E27FC236}">
                  <a16:creationId xmlns:a16="http://schemas.microsoft.com/office/drawing/2014/main" id="{CD521F78-8A00-47A6-8A26-28B99BFE3E0E}"/>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Grant Writing Best Practices</a:t>
              </a:r>
            </a:p>
          </p:txBody>
        </p:sp>
      </p:grpSp>
      <p:grpSp>
        <p:nvGrpSpPr>
          <p:cNvPr id="16" name="Group 15">
            <a:extLst>
              <a:ext uri="{FF2B5EF4-FFF2-40B4-BE49-F238E27FC236}">
                <a16:creationId xmlns:a16="http://schemas.microsoft.com/office/drawing/2014/main" id="{3C1CFA4C-9D57-43E9-B229-F177B0598F0E}"/>
              </a:ext>
            </a:extLst>
          </p:cNvPr>
          <p:cNvGrpSpPr>
            <a:grpSpLocks noChangeAspect="1"/>
          </p:cNvGrpSpPr>
          <p:nvPr/>
        </p:nvGrpSpPr>
        <p:grpSpPr>
          <a:xfrm>
            <a:off x="1553199" y="2126065"/>
            <a:ext cx="1216152" cy="1052114"/>
            <a:chOff x="2146535" y="891934"/>
            <a:chExt cx="1489596" cy="1288675"/>
          </a:xfrm>
        </p:grpSpPr>
        <p:sp>
          <p:nvSpPr>
            <p:cNvPr id="17" name="Hexagon 16">
              <a:extLst>
                <a:ext uri="{FF2B5EF4-FFF2-40B4-BE49-F238E27FC236}">
                  <a16:creationId xmlns:a16="http://schemas.microsoft.com/office/drawing/2014/main" id="{3444FCD9-F266-47B2-94BC-50703BFBC77B}"/>
                </a:ext>
              </a:extLst>
            </p:cNvPr>
            <p:cNvSpPr>
              <a:spLocks noChangeAspect="1"/>
            </p:cNvSpPr>
            <p:nvPr/>
          </p:nvSpPr>
          <p:spPr>
            <a:xfrm>
              <a:off x="2146535" y="891934"/>
              <a:ext cx="1489596" cy="1288675"/>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a:extLst>
                <a:ext uri="{FF2B5EF4-FFF2-40B4-BE49-F238E27FC236}">
                  <a16:creationId xmlns:a16="http://schemas.microsoft.com/office/drawing/2014/main" id="{46CB3114-12FB-444E-872C-765A2AB2BFDA}"/>
                </a:ext>
              </a:extLst>
            </p:cNvPr>
            <p:cNvSpPr txBox="1"/>
            <p:nvPr/>
          </p:nvSpPr>
          <p:spPr>
            <a:xfrm>
              <a:off x="2259767" y="1050432"/>
              <a:ext cx="1263129" cy="971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Management Zones</a:t>
              </a:r>
              <a:r>
                <a:rPr lang="en-US" sz="1200" dirty="0">
                  <a:latin typeface="+mj-lt"/>
                </a:rPr>
                <a:t> Toolkit</a:t>
              </a:r>
              <a:endParaRPr lang="en-US" sz="1200" kern="1200" dirty="0">
                <a:latin typeface="+mj-lt"/>
              </a:endParaRPr>
            </a:p>
          </p:txBody>
        </p:sp>
      </p:grpSp>
      <p:grpSp>
        <p:nvGrpSpPr>
          <p:cNvPr id="19" name="Group 18">
            <a:extLst>
              <a:ext uri="{FF2B5EF4-FFF2-40B4-BE49-F238E27FC236}">
                <a16:creationId xmlns:a16="http://schemas.microsoft.com/office/drawing/2014/main" id="{2C1BCF8D-FE7F-4012-A93E-95DBE59F8AE7}"/>
              </a:ext>
            </a:extLst>
          </p:cNvPr>
          <p:cNvGrpSpPr>
            <a:grpSpLocks noChangeAspect="1"/>
          </p:cNvGrpSpPr>
          <p:nvPr/>
        </p:nvGrpSpPr>
        <p:grpSpPr>
          <a:xfrm>
            <a:off x="1553199" y="3242880"/>
            <a:ext cx="1216152" cy="1052114"/>
            <a:chOff x="2146535" y="891934"/>
            <a:chExt cx="1489596" cy="1288675"/>
          </a:xfrm>
          <a:solidFill>
            <a:schemeClr val="accent4"/>
          </a:solidFill>
        </p:grpSpPr>
        <p:sp>
          <p:nvSpPr>
            <p:cNvPr id="20" name="Hexagon 19">
              <a:extLst>
                <a:ext uri="{FF2B5EF4-FFF2-40B4-BE49-F238E27FC236}">
                  <a16:creationId xmlns:a16="http://schemas.microsoft.com/office/drawing/2014/main" id="{B27B2EFE-1274-4A1F-811A-6236497743DB}"/>
                </a:ext>
              </a:extLst>
            </p:cNvPr>
            <p:cNvSpPr>
              <a:spLocks noChangeAspect="1"/>
            </p:cNvSpPr>
            <p:nvPr/>
          </p:nvSpPr>
          <p:spPr>
            <a:xfrm>
              <a:off x="2146535" y="89193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a:extLst>
                <a:ext uri="{FF2B5EF4-FFF2-40B4-BE49-F238E27FC236}">
                  <a16:creationId xmlns:a16="http://schemas.microsoft.com/office/drawing/2014/main" id="{B3FDF304-7555-4727-A985-16F468B50C12}"/>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Pause Places Toolkit</a:t>
              </a:r>
            </a:p>
          </p:txBody>
        </p:sp>
      </p:grpSp>
      <p:grpSp>
        <p:nvGrpSpPr>
          <p:cNvPr id="22" name="Group 21">
            <a:extLst>
              <a:ext uri="{FF2B5EF4-FFF2-40B4-BE49-F238E27FC236}">
                <a16:creationId xmlns:a16="http://schemas.microsoft.com/office/drawing/2014/main" id="{A1C891B2-0317-47C3-9EBA-C1E73C0F6271}"/>
              </a:ext>
            </a:extLst>
          </p:cNvPr>
          <p:cNvGrpSpPr>
            <a:grpSpLocks noChangeAspect="1"/>
          </p:cNvGrpSpPr>
          <p:nvPr/>
        </p:nvGrpSpPr>
        <p:grpSpPr>
          <a:xfrm>
            <a:off x="579073" y="3803684"/>
            <a:ext cx="1216152" cy="1052114"/>
            <a:chOff x="2146535" y="891934"/>
            <a:chExt cx="1489596" cy="1288675"/>
          </a:xfrm>
          <a:solidFill>
            <a:schemeClr val="accent2"/>
          </a:solidFill>
        </p:grpSpPr>
        <p:sp>
          <p:nvSpPr>
            <p:cNvPr id="23" name="Hexagon 22">
              <a:extLst>
                <a:ext uri="{FF2B5EF4-FFF2-40B4-BE49-F238E27FC236}">
                  <a16:creationId xmlns:a16="http://schemas.microsoft.com/office/drawing/2014/main" id="{8D8C7913-B56F-4211-B360-C0B538DF6F63}"/>
                </a:ext>
              </a:extLst>
            </p:cNvPr>
            <p:cNvSpPr>
              <a:spLocks noChangeAspect="1"/>
            </p:cNvSpPr>
            <p:nvPr/>
          </p:nvSpPr>
          <p:spPr>
            <a:xfrm>
              <a:off x="2146535" y="89193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Hexagon 4">
              <a:extLst>
                <a:ext uri="{FF2B5EF4-FFF2-40B4-BE49-F238E27FC236}">
                  <a16:creationId xmlns:a16="http://schemas.microsoft.com/office/drawing/2014/main" id="{220976A0-ADDC-4BF4-BD61-2F952516928B}"/>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Volunteer Project Designs</a:t>
              </a:r>
            </a:p>
          </p:txBody>
        </p:sp>
      </p:grpSp>
      <p:grpSp>
        <p:nvGrpSpPr>
          <p:cNvPr id="25" name="Group 24">
            <a:extLst>
              <a:ext uri="{FF2B5EF4-FFF2-40B4-BE49-F238E27FC236}">
                <a16:creationId xmlns:a16="http://schemas.microsoft.com/office/drawing/2014/main" id="{E7D4B40E-7C5F-474D-9868-163BB3E5A684}"/>
              </a:ext>
            </a:extLst>
          </p:cNvPr>
          <p:cNvGrpSpPr>
            <a:grpSpLocks noChangeAspect="1"/>
          </p:cNvGrpSpPr>
          <p:nvPr/>
        </p:nvGrpSpPr>
        <p:grpSpPr>
          <a:xfrm>
            <a:off x="1553199" y="4359695"/>
            <a:ext cx="1216152" cy="1052114"/>
            <a:chOff x="2146535" y="928624"/>
            <a:chExt cx="1489596" cy="1288675"/>
          </a:xfrm>
          <a:solidFill>
            <a:schemeClr val="accent5"/>
          </a:solidFill>
        </p:grpSpPr>
        <p:sp>
          <p:nvSpPr>
            <p:cNvPr id="26" name="Hexagon 25">
              <a:extLst>
                <a:ext uri="{FF2B5EF4-FFF2-40B4-BE49-F238E27FC236}">
                  <a16:creationId xmlns:a16="http://schemas.microsoft.com/office/drawing/2014/main" id="{0F2A8D3D-A567-4BAF-B56B-58B725518665}"/>
                </a:ext>
              </a:extLst>
            </p:cNvPr>
            <p:cNvSpPr>
              <a:spLocks noChangeAspect="1"/>
            </p:cNvSpPr>
            <p:nvPr/>
          </p:nvSpPr>
          <p:spPr>
            <a:xfrm>
              <a:off x="2146535" y="92862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Hexagon 4">
              <a:extLst>
                <a:ext uri="{FF2B5EF4-FFF2-40B4-BE49-F238E27FC236}">
                  <a16:creationId xmlns:a16="http://schemas.microsoft.com/office/drawing/2014/main" id="{B323692E-6A3D-49AF-8A96-01320A87A76E}"/>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Trail Counting Forms</a:t>
              </a:r>
            </a:p>
          </p:txBody>
        </p:sp>
      </p:grpSp>
      <p:grpSp>
        <p:nvGrpSpPr>
          <p:cNvPr id="31" name="Group 30">
            <a:extLst>
              <a:ext uri="{FF2B5EF4-FFF2-40B4-BE49-F238E27FC236}">
                <a16:creationId xmlns:a16="http://schemas.microsoft.com/office/drawing/2014/main" id="{99A27C2A-0176-4BF5-BAC9-97034B4FD0EE}"/>
              </a:ext>
            </a:extLst>
          </p:cNvPr>
          <p:cNvGrpSpPr>
            <a:grpSpLocks noChangeAspect="1"/>
          </p:cNvGrpSpPr>
          <p:nvPr/>
        </p:nvGrpSpPr>
        <p:grpSpPr>
          <a:xfrm>
            <a:off x="2527324" y="3801288"/>
            <a:ext cx="1216152" cy="1052114"/>
            <a:chOff x="2146535" y="891934"/>
            <a:chExt cx="1489596" cy="1288675"/>
          </a:xfrm>
        </p:grpSpPr>
        <p:sp>
          <p:nvSpPr>
            <p:cNvPr id="32" name="Hexagon 31">
              <a:extLst>
                <a:ext uri="{FF2B5EF4-FFF2-40B4-BE49-F238E27FC236}">
                  <a16:creationId xmlns:a16="http://schemas.microsoft.com/office/drawing/2014/main" id="{5132CF49-0810-40A0-B40A-A3072BDC5D6C}"/>
                </a:ext>
              </a:extLst>
            </p:cNvPr>
            <p:cNvSpPr>
              <a:spLocks noChangeAspect="1"/>
            </p:cNvSpPr>
            <p:nvPr/>
          </p:nvSpPr>
          <p:spPr>
            <a:xfrm>
              <a:off x="2146535" y="891934"/>
              <a:ext cx="1489596" cy="1288675"/>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Hexagon 4">
              <a:extLst>
                <a:ext uri="{FF2B5EF4-FFF2-40B4-BE49-F238E27FC236}">
                  <a16:creationId xmlns:a16="http://schemas.microsoft.com/office/drawing/2014/main" id="{13274F3F-5558-476F-A35A-43C3C81BCDC3}"/>
                </a:ext>
              </a:extLst>
            </p:cNvPr>
            <p:cNvSpPr txBox="1"/>
            <p:nvPr/>
          </p:nvSpPr>
          <p:spPr>
            <a:xfrm>
              <a:off x="2329746" y="1050432"/>
              <a:ext cx="1123173" cy="9716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Parking </a:t>
              </a:r>
              <a:br>
                <a:rPr lang="en-US" sz="1200" kern="1200" dirty="0">
                  <a:latin typeface="+mj-lt"/>
                </a:rPr>
              </a:br>
              <a:r>
                <a:rPr lang="en-US" sz="1000" kern="1200" dirty="0">
                  <a:latin typeface="+mj-lt"/>
                </a:rPr>
                <a:t>Considerations</a:t>
              </a:r>
            </a:p>
            <a:p>
              <a:pPr marL="0" lvl="0" indent="0" algn="ctr" defTabSz="533400">
                <a:lnSpc>
                  <a:spcPct val="90000"/>
                </a:lnSpc>
                <a:spcBef>
                  <a:spcPct val="0"/>
                </a:spcBef>
                <a:spcAft>
                  <a:spcPct val="35000"/>
                </a:spcAft>
                <a:buNone/>
              </a:pPr>
              <a:r>
                <a:rPr lang="en-US" sz="1100" dirty="0">
                  <a:latin typeface="+mj-lt"/>
                </a:rPr>
                <a:t>Toolkit</a:t>
              </a:r>
              <a:endParaRPr lang="en-US" sz="1600" kern="1200" dirty="0">
                <a:latin typeface="+mj-lt"/>
              </a:endParaRPr>
            </a:p>
          </p:txBody>
        </p:sp>
      </p:grpSp>
      <p:grpSp>
        <p:nvGrpSpPr>
          <p:cNvPr id="34" name="Group 33">
            <a:extLst>
              <a:ext uri="{FF2B5EF4-FFF2-40B4-BE49-F238E27FC236}">
                <a16:creationId xmlns:a16="http://schemas.microsoft.com/office/drawing/2014/main" id="{F2BFF98A-8414-4B5D-8FED-DF230E3BD3AF}"/>
              </a:ext>
            </a:extLst>
          </p:cNvPr>
          <p:cNvGrpSpPr>
            <a:grpSpLocks noChangeAspect="1"/>
          </p:cNvGrpSpPr>
          <p:nvPr/>
        </p:nvGrpSpPr>
        <p:grpSpPr>
          <a:xfrm>
            <a:off x="579073" y="4918259"/>
            <a:ext cx="1216152" cy="1052114"/>
            <a:chOff x="2146535" y="928624"/>
            <a:chExt cx="1489596" cy="1288675"/>
          </a:xfrm>
          <a:solidFill>
            <a:schemeClr val="accent4"/>
          </a:solidFill>
        </p:grpSpPr>
        <p:sp>
          <p:nvSpPr>
            <p:cNvPr id="35" name="Hexagon 34">
              <a:extLst>
                <a:ext uri="{FF2B5EF4-FFF2-40B4-BE49-F238E27FC236}">
                  <a16:creationId xmlns:a16="http://schemas.microsoft.com/office/drawing/2014/main" id="{365D39DB-50FD-4383-93B8-B667BCA00B22}"/>
                </a:ext>
              </a:extLst>
            </p:cNvPr>
            <p:cNvSpPr>
              <a:spLocks noChangeAspect="1"/>
            </p:cNvSpPr>
            <p:nvPr/>
          </p:nvSpPr>
          <p:spPr>
            <a:xfrm>
              <a:off x="2146535" y="92862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Hexagon 4">
              <a:extLst>
                <a:ext uri="{FF2B5EF4-FFF2-40B4-BE49-F238E27FC236}">
                  <a16:creationId xmlns:a16="http://schemas.microsoft.com/office/drawing/2014/main" id="{20026CF9-9C74-4CA8-A6CD-78018A7EB335}"/>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Model Process for New Trails</a:t>
              </a:r>
            </a:p>
          </p:txBody>
        </p:sp>
      </p:grpSp>
      <p:grpSp>
        <p:nvGrpSpPr>
          <p:cNvPr id="37" name="Group 36">
            <a:extLst>
              <a:ext uri="{FF2B5EF4-FFF2-40B4-BE49-F238E27FC236}">
                <a16:creationId xmlns:a16="http://schemas.microsoft.com/office/drawing/2014/main" id="{15FD8CFB-E239-4D61-9B3D-A58405DF49FF}"/>
              </a:ext>
            </a:extLst>
          </p:cNvPr>
          <p:cNvGrpSpPr>
            <a:grpSpLocks noChangeAspect="1"/>
          </p:cNvGrpSpPr>
          <p:nvPr/>
        </p:nvGrpSpPr>
        <p:grpSpPr>
          <a:xfrm>
            <a:off x="2527322" y="4903126"/>
            <a:ext cx="1216152" cy="1052114"/>
            <a:chOff x="2146535" y="928624"/>
            <a:chExt cx="1489596" cy="1288675"/>
          </a:xfrm>
          <a:solidFill>
            <a:schemeClr val="accent2"/>
          </a:solidFill>
        </p:grpSpPr>
        <p:sp>
          <p:nvSpPr>
            <p:cNvPr id="38" name="Hexagon 37">
              <a:extLst>
                <a:ext uri="{FF2B5EF4-FFF2-40B4-BE49-F238E27FC236}">
                  <a16:creationId xmlns:a16="http://schemas.microsoft.com/office/drawing/2014/main" id="{0DAFAA0A-10BC-4AF9-BC6B-B13B2651097E}"/>
                </a:ext>
              </a:extLst>
            </p:cNvPr>
            <p:cNvSpPr>
              <a:spLocks noChangeAspect="1"/>
            </p:cNvSpPr>
            <p:nvPr/>
          </p:nvSpPr>
          <p:spPr>
            <a:xfrm>
              <a:off x="2146535" y="92862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Hexagon 4">
              <a:extLst>
                <a:ext uri="{FF2B5EF4-FFF2-40B4-BE49-F238E27FC236}">
                  <a16:creationId xmlns:a16="http://schemas.microsoft.com/office/drawing/2014/main" id="{ABC82C9F-15BB-428C-B482-C91CDD86CAE5}"/>
                </a:ext>
              </a:extLst>
            </p:cNvPr>
            <p:cNvSpPr txBox="1"/>
            <p:nvPr/>
          </p:nvSpPr>
          <p:spPr>
            <a:xfrm>
              <a:off x="2329746" y="1050432"/>
              <a:ext cx="1123173"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latin typeface="+mj-lt"/>
                </a:rPr>
                <a:t>Vtrans</a:t>
              </a:r>
              <a:r>
                <a:rPr lang="en-US" sz="1200" kern="1200" dirty="0">
                  <a:latin typeface="+mj-lt"/>
                </a:rPr>
                <a:t> Signage Program</a:t>
              </a:r>
            </a:p>
          </p:txBody>
        </p:sp>
      </p:grpSp>
      <p:grpSp>
        <p:nvGrpSpPr>
          <p:cNvPr id="40" name="Group 39">
            <a:extLst>
              <a:ext uri="{FF2B5EF4-FFF2-40B4-BE49-F238E27FC236}">
                <a16:creationId xmlns:a16="http://schemas.microsoft.com/office/drawing/2014/main" id="{0C1B75BD-1E0E-4DE6-A3CC-4A2A840ED4DB}"/>
              </a:ext>
            </a:extLst>
          </p:cNvPr>
          <p:cNvGrpSpPr>
            <a:grpSpLocks noChangeAspect="1"/>
          </p:cNvGrpSpPr>
          <p:nvPr/>
        </p:nvGrpSpPr>
        <p:grpSpPr>
          <a:xfrm>
            <a:off x="1553197" y="5461533"/>
            <a:ext cx="1216152" cy="1052114"/>
            <a:chOff x="2146535" y="928624"/>
            <a:chExt cx="1489596" cy="1288675"/>
          </a:xfrm>
          <a:solidFill>
            <a:schemeClr val="accent3"/>
          </a:solidFill>
        </p:grpSpPr>
        <p:sp>
          <p:nvSpPr>
            <p:cNvPr id="41" name="Hexagon 40">
              <a:extLst>
                <a:ext uri="{FF2B5EF4-FFF2-40B4-BE49-F238E27FC236}">
                  <a16:creationId xmlns:a16="http://schemas.microsoft.com/office/drawing/2014/main" id="{E2BF783D-5BF4-444F-96DC-213631099910}"/>
                </a:ext>
              </a:extLst>
            </p:cNvPr>
            <p:cNvSpPr>
              <a:spLocks noChangeAspect="1"/>
            </p:cNvSpPr>
            <p:nvPr/>
          </p:nvSpPr>
          <p:spPr>
            <a:xfrm>
              <a:off x="2146535" y="928624"/>
              <a:ext cx="1489596" cy="128867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Hexagon 4">
              <a:extLst>
                <a:ext uri="{FF2B5EF4-FFF2-40B4-BE49-F238E27FC236}">
                  <a16:creationId xmlns:a16="http://schemas.microsoft.com/office/drawing/2014/main" id="{F8B6C09A-D82C-4741-9607-E9A018E0ABBE}"/>
                </a:ext>
              </a:extLst>
            </p:cNvPr>
            <p:cNvSpPr txBox="1"/>
            <p:nvPr/>
          </p:nvSpPr>
          <p:spPr>
            <a:xfrm>
              <a:off x="2259769" y="1105278"/>
              <a:ext cx="1263127" cy="9716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Conservation Best Practices</a:t>
              </a:r>
            </a:p>
          </p:txBody>
        </p:sp>
      </p:grpSp>
      <p:sp>
        <p:nvSpPr>
          <p:cNvPr id="43" name="Text Placeholder 2">
            <a:extLst>
              <a:ext uri="{FF2B5EF4-FFF2-40B4-BE49-F238E27FC236}">
                <a16:creationId xmlns:a16="http://schemas.microsoft.com/office/drawing/2014/main" id="{15E4D9B9-0CB0-4643-9D6E-1DDFC6C1B5DE}"/>
              </a:ext>
            </a:extLst>
          </p:cNvPr>
          <p:cNvSpPr txBox="1">
            <a:spLocks/>
          </p:cNvSpPr>
          <p:nvPr/>
        </p:nvSpPr>
        <p:spPr>
          <a:xfrm>
            <a:off x="710673" y="1904604"/>
            <a:ext cx="3363248" cy="278751"/>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Some of the resources we have access to:</a:t>
            </a:r>
          </a:p>
        </p:txBody>
      </p:sp>
      <p:sp>
        <p:nvSpPr>
          <p:cNvPr id="59" name="Text Placeholder 2">
            <a:extLst>
              <a:ext uri="{FF2B5EF4-FFF2-40B4-BE49-F238E27FC236}">
                <a16:creationId xmlns:a16="http://schemas.microsoft.com/office/drawing/2014/main" id="{94C8C8DD-A60A-4CD2-80A2-E7F92039F69B}"/>
              </a:ext>
            </a:extLst>
          </p:cNvPr>
          <p:cNvSpPr txBox="1">
            <a:spLocks/>
          </p:cNvSpPr>
          <p:nvPr/>
        </p:nvSpPr>
        <p:spPr>
          <a:xfrm>
            <a:off x="4693027" y="2185416"/>
            <a:ext cx="3202276" cy="4213649"/>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Promotional material and public meeting templates</a:t>
            </a:r>
          </a:p>
          <a:p>
            <a:pPr>
              <a:lnSpc>
                <a:spcPct val="110000"/>
              </a:lnSpc>
            </a:pPr>
            <a:r>
              <a:rPr lang="en-US" dirty="0"/>
              <a:t>Guidance and best practices on meeting promotion and facilitation</a:t>
            </a:r>
          </a:p>
          <a:p>
            <a:pPr>
              <a:lnSpc>
                <a:spcPct val="110000"/>
              </a:lnSpc>
            </a:pPr>
            <a:r>
              <a:rPr lang="en-US" dirty="0"/>
              <a:t>Community survey questions</a:t>
            </a:r>
          </a:p>
          <a:p>
            <a:pPr>
              <a:lnSpc>
                <a:spcPct val="110000"/>
              </a:lnSpc>
            </a:pPr>
            <a:r>
              <a:rPr lang="en-US" dirty="0"/>
              <a:t>Survey interpretation and vision crafting guidance</a:t>
            </a:r>
          </a:p>
          <a:p>
            <a:pPr>
              <a:lnSpc>
                <a:spcPct val="110000"/>
              </a:lnSpc>
            </a:pPr>
            <a:r>
              <a:rPr lang="en-US" dirty="0"/>
              <a:t>Resource protection guidance</a:t>
            </a:r>
          </a:p>
          <a:p>
            <a:pPr>
              <a:lnSpc>
                <a:spcPct val="110000"/>
              </a:lnSpc>
            </a:pPr>
            <a:r>
              <a:rPr lang="en-US" dirty="0"/>
              <a:t>Case studies of each of the 10 towns and your plans</a:t>
            </a:r>
          </a:p>
          <a:p>
            <a:pPr>
              <a:lnSpc>
                <a:spcPct val="110000"/>
              </a:lnSpc>
            </a:pPr>
            <a:r>
              <a:rPr lang="en-US" dirty="0"/>
              <a:t>Personal narratives from the 10 towns</a:t>
            </a:r>
          </a:p>
          <a:p>
            <a:pPr>
              <a:lnSpc>
                <a:spcPct val="110000"/>
              </a:lnSpc>
            </a:pPr>
            <a:r>
              <a:rPr lang="en-US" dirty="0"/>
              <a:t>Recreational improvements strategy database</a:t>
            </a:r>
          </a:p>
          <a:p>
            <a:pPr>
              <a:lnSpc>
                <a:spcPct val="110000"/>
              </a:lnSpc>
            </a:pPr>
            <a:r>
              <a:rPr lang="en-US" dirty="0"/>
              <a:t>Index of standard recreational improvement costs</a:t>
            </a:r>
          </a:p>
          <a:p>
            <a:pPr>
              <a:lnSpc>
                <a:spcPct val="110000"/>
              </a:lnSpc>
            </a:pPr>
            <a:r>
              <a:rPr lang="en-US" dirty="0"/>
              <a:t>How-to webinars</a:t>
            </a:r>
          </a:p>
          <a:p>
            <a:pPr marL="0" indent="0">
              <a:buNone/>
            </a:pPr>
            <a:endParaRPr lang="en-US" dirty="0"/>
          </a:p>
          <a:p>
            <a:endParaRPr lang="en-US" dirty="0"/>
          </a:p>
        </p:txBody>
      </p:sp>
    </p:spTree>
    <p:extLst>
      <p:ext uri="{BB962C8B-B14F-4D97-AF65-F5344CB8AC3E}">
        <p14:creationId xmlns:p14="http://schemas.microsoft.com/office/powerpoint/2010/main" val="291980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DDBD-FAD4-4CBA-B638-5161883E34D0}"/>
              </a:ext>
            </a:extLst>
          </p:cNvPr>
          <p:cNvSpPr>
            <a:spLocks noGrp="1"/>
          </p:cNvSpPr>
          <p:nvPr>
            <p:ph type="title"/>
          </p:nvPr>
        </p:nvSpPr>
        <p:spPr>
          <a:xfrm>
            <a:off x="628650" y="86105"/>
            <a:ext cx="7886700" cy="1325563"/>
          </a:xfrm>
        </p:spPr>
        <p:txBody>
          <a:bodyPr/>
          <a:lstStyle/>
          <a:p>
            <a:r>
              <a:rPr lang="en-US" dirty="0"/>
              <a:t>Project Deliverables</a:t>
            </a:r>
          </a:p>
        </p:txBody>
      </p:sp>
      <p:sp>
        <p:nvSpPr>
          <p:cNvPr id="4" name="Text Placeholder 3">
            <a:extLst>
              <a:ext uri="{FF2B5EF4-FFF2-40B4-BE49-F238E27FC236}">
                <a16:creationId xmlns:a16="http://schemas.microsoft.com/office/drawing/2014/main" id="{3AE89194-9A2D-443C-A284-7D91C887E085}"/>
              </a:ext>
            </a:extLst>
          </p:cNvPr>
          <p:cNvSpPr>
            <a:spLocks noGrp="1"/>
          </p:cNvSpPr>
          <p:nvPr>
            <p:ph type="body" sz="quarter" idx="13"/>
          </p:nvPr>
        </p:nvSpPr>
        <p:spPr>
          <a:xfrm>
            <a:off x="0" y="1232788"/>
            <a:ext cx="9144000" cy="327170"/>
          </a:xfrm>
        </p:spPr>
        <p:txBody>
          <a:bodyPr>
            <a:normAutofit lnSpcReduction="10000"/>
          </a:bodyPr>
          <a:lstStyle/>
          <a:p>
            <a:r>
              <a:rPr lang="en-US" b="1" dirty="0"/>
              <a:t>An Implementation Toolkit with Best Practices for Design </a:t>
            </a:r>
          </a:p>
        </p:txBody>
      </p:sp>
      <p:pic>
        <p:nvPicPr>
          <p:cNvPr id="6" name="Picture 5" descr="A screenshot of a cell phone&#10;&#10;Description generated with very high confidence">
            <a:extLst>
              <a:ext uri="{FF2B5EF4-FFF2-40B4-BE49-F238E27FC236}">
                <a16:creationId xmlns:a16="http://schemas.microsoft.com/office/drawing/2014/main" id="{4C4D8E89-FDEB-4E3C-9744-BAE47695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2" y="1838979"/>
            <a:ext cx="6980843" cy="4653895"/>
          </a:xfrm>
          <a:prstGeom prst="rect">
            <a:avLst/>
          </a:prstGeom>
          <a:ln w="12700">
            <a:solidFill>
              <a:schemeClr val="tx1"/>
            </a:solidFill>
          </a:ln>
        </p:spPr>
      </p:pic>
      <p:pic>
        <p:nvPicPr>
          <p:cNvPr id="5" name="Picture 4" descr="A close up of text on a white background&#10;&#10;Description generated with high confidence">
            <a:extLst>
              <a:ext uri="{FF2B5EF4-FFF2-40B4-BE49-F238E27FC236}">
                <a16:creationId xmlns:a16="http://schemas.microsoft.com/office/drawing/2014/main" id="{7BF7A81A-69B3-46F0-BD40-DEF3AA44C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1463">
            <a:off x="5358194" y="2384889"/>
            <a:ext cx="3036245" cy="3929258"/>
          </a:xfrm>
          <a:prstGeom prst="rect">
            <a:avLst/>
          </a:prstGeom>
          <a:ln w="12700">
            <a:solidFill>
              <a:schemeClr val="tx1"/>
            </a:solidFill>
          </a:ln>
        </p:spPr>
      </p:pic>
    </p:spTree>
    <p:extLst>
      <p:ext uri="{BB962C8B-B14F-4D97-AF65-F5344CB8AC3E}">
        <p14:creationId xmlns:p14="http://schemas.microsoft.com/office/powerpoint/2010/main" val="1816773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0483d031-d8dd-4b68-b961-5be227026d6b"/>
  <p:tag name="WASPOLLED" val="154309D4E8594058A9384453A2F3DD1A"/>
  <p:tag name="TPVERSION" val="8"/>
  <p:tag name="TPFULLVERSION" val="8.5.0.39"/>
  <p:tag name="PPTVERSION" val="16"/>
  <p:tag name="TPOS" val="2"/>
  <p:tag name="TPLASTSAVEVERSION" val="6.3 PC"/>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77774B"/>
      </a:dk2>
      <a:lt2>
        <a:srgbClr val="E7E6E6"/>
      </a:lt2>
      <a:accent1>
        <a:srgbClr val="77774B"/>
      </a:accent1>
      <a:accent2>
        <a:srgbClr val="7CA456"/>
      </a:accent2>
      <a:accent3>
        <a:srgbClr val="C2A558"/>
      </a:accent3>
      <a:accent4>
        <a:srgbClr val="745B90"/>
      </a:accent4>
      <a:accent5>
        <a:srgbClr val="367E92"/>
      </a:accent5>
      <a:accent6>
        <a:srgbClr val="6473B7"/>
      </a:accent6>
      <a:hlink>
        <a:srgbClr val="0563C1"/>
      </a:hlink>
      <a:folHlink>
        <a:srgbClr val="954F72"/>
      </a:folHlink>
    </a:clrScheme>
    <a:fontScheme name="Custom 1">
      <a:majorFont>
        <a:latin typeface="Raleway"/>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24856</TotalTime>
  <Words>2847</Words>
  <Application>Microsoft Office PowerPoint</Application>
  <PresentationFormat>On-screen Show (4:3)</PresentationFormat>
  <Paragraphs>373</Paragraphs>
  <Slides>28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Raleway</vt:lpstr>
      <vt:lpstr>Office Theme</vt:lpstr>
      <vt:lpstr>Town Forest Draft Strategies Workshop</vt:lpstr>
      <vt:lpstr>Agenda</vt:lpstr>
      <vt:lpstr>Agenda</vt:lpstr>
      <vt:lpstr>Project Overview</vt:lpstr>
      <vt:lpstr>Project Purpose and Scope</vt:lpstr>
      <vt:lpstr>Project Deliverables</vt:lpstr>
      <vt:lpstr>Project Deliverables</vt:lpstr>
      <vt:lpstr>Our Recreation Planning Toolkit</vt:lpstr>
      <vt:lpstr>Project Deliverables</vt:lpstr>
      <vt:lpstr>Natural Resources Guidelines</vt:lpstr>
      <vt:lpstr>PowerPoint Presentation</vt:lpstr>
      <vt:lpstr>Project Progress</vt:lpstr>
      <vt:lpstr>Vision Framework</vt:lpstr>
      <vt:lpstr>Vision Framework</vt:lpstr>
      <vt:lpstr>Existing Experiences</vt:lpstr>
      <vt:lpstr>Future Experiences</vt:lpstr>
      <vt:lpstr>Management Balance</vt:lpstr>
      <vt:lpstr>Key Attributes</vt:lpstr>
      <vt:lpstr>Issues, Needs, and Ideas</vt:lpstr>
      <vt:lpstr>Strategies</vt:lpstr>
      <vt:lpstr>Trails Strategies</vt:lpstr>
      <vt:lpstr>Other Facilities and Structures Strategies</vt:lpstr>
      <vt:lpstr>Education &amp; Programs Strategies</vt:lpstr>
      <vt:lpstr> Maps, Outreach, &amp; Promotion Strategies</vt:lpstr>
      <vt:lpstr> Administrative Actions Strategies</vt:lpstr>
      <vt:lpstr>Questions?</vt:lpstr>
      <vt:lpstr>We Need Your Input!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Bruce</dc:creator>
  <cp:lastModifiedBy>Andrew Pollak-Bruce</cp:lastModifiedBy>
  <cp:revision>267</cp:revision>
  <dcterms:created xsi:type="dcterms:W3CDTF">2017-11-16T01:04:00Z</dcterms:created>
  <dcterms:modified xsi:type="dcterms:W3CDTF">2018-12-11T21:41:11Z</dcterms:modified>
</cp:coreProperties>
</file>